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4"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9" r:id="rId11"/>
    <p:sldId id="268" r:id="rId12"/>
    <p:sldId id="270" r:id="rId13"/>
    <p:sldId id="271" r:id="rId14"/>
    <p:sldId id="265" r:id="rId15"/>
    <p:sldId id="266" r:id="rId16"/>
    <p:sldId id="267" r:id="rId17"/>
  </p:sldIdLst>
  <p:sldSz cx="9144000" cy="6858000" type="screen4x3"/>
  <p:notesSz cx="6858000" cy="9144000"/>
  <p:embeddedFontLst>
    <p:embeddedFont>
      <p:font typeface="Calibri" panose="020F0502020204030204" pitchFamily="34" charset="0"/>
      <p:regular r:id="rId19"/>
      <p:bold r:id="rId20"/>
      <p:italic r:id="rId21"/>
      <p:boldItalic r:id="rId22"/>
    </p:embeddedFont>
    <p:embeddedFont>
      <p:font typeface="Roboto" panose="020000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0"/>
  </p:normalViewPr>
  <p:slideViewPr>
    <p:cSldViewPr snapToGrid="0">
      <p:cViewPr varScale="1">
        <p:scale>
          <a:sx n="120" d="100"/>
          <a:sy n="120" d="100"/>
        </p:scale>
        <p:origin x="1400" y="1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4" name="Google Shape;4;n"/>
          <p:cNvSpPr txBox="1">
            <a:spLocks noGrp="1"/>
          </p:cNvSpPr>
          <p:nvPr>
            <p:ph type="dt" idx="10"/>
          </p:nvPr>
        </p:nvSpPr>
        <p:spPr>
          <a:xfrm>
            <a:off x="3886200"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6800"/>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8" name="Google Shape;8;n"/>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CA"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6" name="Google Shape;176;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p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55" name="Google Shape;255;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1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63" name="Google Shape;263;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1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70" name="Google Shape;270;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89" name="Google Shape;189;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96" name="Google Shape;196;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CA"/>
              <a:t>Encryption is anything that takes the plain text and a key to convert the plaintext into ciphertext </a:t>
            </a:r>
            <a:br>
              <a:rPr lang="en-CA"/>
            </a:br>
            <a:r>
              <a:rPr lang="en-CA"/>
              <a:t>This cipher text can again be converted into plaintext</a:t>
            </a:r>
            <a:endParaRPr/>
          </a:p>
        </p:txBody>
      </p:sp>
      <p:sp>
        <p:nvSpPr>
          <p:cNvPr id="203" name="Google Shape;203;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CA"/>
              <a:t>In stream cipher the key size should be same as the plain text size.</a:t>
            </a:r>
            <a:endParaRPr/>
          </a:p>
          <a:p>
            <a:pPr marL="0" lvl="0" indent="0" algn="l" rtl="0">
              <a:spcBef>
                <a:spcPts val="360"/>
              </a:spcBef>
              <a:spcAft>
                <a:spcPts val="0"/>
              </a:spcAft>
              <a:buNone/>
            </a:pPr>
            <a:endParaRPr/>
          </a:p>
          <a:p>
            <a:pPr marL="0" lvl="0" indent="0" algn="l" rtl="0">
              <a:spcBef>
                <a:spcPts val="360"/>
              </a:spcBef>
              <a:spcAft>
                <a:spcPts val="0"/>
              </a:spcAft>
              <a:buNone/>
            </a:pPr>
            <a:r>
              <a:rPr lang="en-CA"/>
              <a:t>In real word it is practical to have a key size same as plaintext </a:t>
            </a:r>
            <a:br>
              <a:rPr lang="en-CA"/>
            </a:br>
            <a:r>
              <a:rPr lang="en-CA"/>
              <a:t>So we use a small key and a random number generator </a:t>
            </a:r>
            <a:br>
              <a:rPr lang="en-CA"/>
            </a:br>
            <a:br>
              <a:rPr lang="en-CA"/>
            </a:br>
            <a:r>
              <a:rPr lang="en-CA"/>
              <a:t>Problem here is that random number generator offered by most programming languages are predictable and can are vulnerable to replay attacks.</a:t>
            </a:r>
            <a:endParaRPr/>
          </a:p>
        </p:txBody>
      </p:sp>
      <p:sp>
        <p:nvSpPr>
          <p:cNvPr id="212" name="Google Shape;212;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p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22" name="Google Shape;222;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30c04eac70_0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30c04eac70_0_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31" name="Google Shape;231;g230c04eac70_0_8:notes"/>
          <p:cNvSpPr txBox="1">
            <a:spLocks noGrp="1"/>
          </p:cNvSpPr>
          <p:nvPr>
            <p:ph type="sldNum" idx="12"/>
          </p:nvPr>
        </p:nvSpPr>
        <p:spPr>
          <a:xfrm>
            <a:off x="3886200" y="8686800"/>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CA"/>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230c04eac70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230c04eac70_0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239" name="Google Shape;239;g230c04eac70_0_0:notes"/>
          <p:cNvSpPr txBox="1">
            <a:spLocks noGrp="1"/>
          </p:cNvSpPr>
          <p:nvPr>
            <p:ph type="sldNum" idx="12"/>
          </p:nvPr>
        </p:nvSpPr>
        <p:spPr>
          <a:xfrm>
            <a:off x="3886200" y="8686800"/>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CA"/>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p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CA"/>
              <a:t>Shows the available network interfaces</a:t>
            </a:r>
            <a:endParaRPr/>
          </a:p>
          <a:p>
            <a:pPr marL="0" lvl="0" indent="0" algn="l" rtl="0">
              <a:spcBef>
                <a:spcPts val="360"/>
              </a:spcBef>
              <a:spcAft>
                <a:spcPts val="0"/>
              </a:spcAft>
              <a:buNone/>
            </a:pPr>
            <a:endParaRPr/>
          </a:p>
        </p:txBody>
      </p:sp>
      <p:sp>
        <p:nvSpPr>
          <p:cNvPr id="246" name="Google Shape;246;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Outline">
  <p:cSld name="1_Outlin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3600"/>
              <a:buFont typeface="Arial"/>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sz="2400"/>
            </a:lvl1pPr>
            <a:lvl2pPr marL="914400" lvl="1" indent="-355600" algn="l">
              <a:lnSpc>
                <a:spcPct val="90000"/>
              </a:lnSpc>
              <a:spcBef>
                <a:spcPts val="500"/>
              </a:spcBef>
              <a:spcAft>
                <a:spcPts val="0"/>
              </a:spcAft>
              <a:buClr>
                <a:schemeClr val="dk1"/>
              </a:buClr>
              <a:buSzPts val="2000"/>
              <a:buChar char="•"/>
              <a:defRPr sz="2000"/>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8" name="Google Shape;18;p2"/>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19" name="Google Shape;19;p2"/>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_Title Slide" type="title">
  <p:cSld name="TITLE">
    <p:bg>
      <p:bgPr>
        <a:blipFill>
          <a:blip r:embed="rId2">
            <a:alphaModFix/>
          </a:blip>
          <a:stretch>
            <a:fillRect/>
          </a:stretch>
        </a:blipFill>
        <a:effectLst/>
      </p:bgPr>
    </p:bg>
    <p:spTree>
      <p:nvGrpSpPr>
        <p:cNvPr id="1" name="Shape 72"/>
        <p:cNvGrpSpPr/>
        <p:nvPr/>
      </p:nvGrpSpPr>
      <p:grpSpPr>
        <a:xfrm>
          <a:off x="0" y="0"/>
          <a:ext cx="0" cy="0"/>
          <a:chOff x="0" y="0"/>
          <a:chExt cx="0" cy="0"/>
        </a:xfrm>
      </p:grpSpPr>
      <p:sp>
        <p:nvSpPr>
          <p:cNvPr id="73" name="Google Shape;73;p11"/>
          <p:cNvSpPr txBox="1">
            <a:spLocks noGrp="1"/>
          </p:cNvSpPr>
          <p:nvPr>
            <p:ph type="ctrTitle"/>
          </p:nvPr>
        </p:nvSpPr>
        <p:spPr>
          <a:xfrm>
            <a:off x="1691680" y="2348880"/>
            <a:ext cx="5257800" cy="1583432"/>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2800"/>
              <a:buFont typeface="Arial"/>
              <a:buNone/>
              <a:defRPr sz="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subTitle" idx="1"/>
          </p:nvPr>
        </p:nvSpPr>
        <p:spPr>
          <a:xfrm>
            <a:off x="1691680" y="4739190"/>
            <a:ext cx="5257800" cy="360040"/>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1800"/>
              <a:buFont typeface="Calibri"/>
              <a:buNone/>
              <a:defRPr sz="1800"/>
            </a:lvl1pPr>
            <a:lvl2pPr lvl="1" algn="l">
              <a:lnSpc>
                <a:spcPct val="90000"/>
              </a:lnSpc>
              <a:spcBef>
                <a:spcPts val="500"/>
              </a:spcBef>
              <a:spcAft>
                <a:spcPts val="0"/>
              </a:spcAft>
              <a:buClr>
                <a:schemeClr val="dk1"/>
              </a:buClr>
              <a:buSzPts val="1800"/>
              <a:buChar char="•"/>
              <a:defRPr/>
            </a:lvl2pPr>
            <a:lvl3pPr lvl="2" algn="l">
              <a:lnSpc>
                <a:spcPct val="90000"/>
              </a:lnSpc>
              <a:spcBef>
                <a:spcPts val="500"/>
              </a:spcBef>
              <a:spcAft>
                <a:spcPts val="0"/>
              </a:spcAft>
              <a:buClr>
                <a:schemeClr val="dk1"/>
              </a:buClr>
              <a:buSzPts val="1800"/>
              <a:buChar char="•"/>
              <a:defRPr/>
            </a:lvl3pPr>
            <a:lvl4pPr lvl="3" algn="l">
              <a:lnSpc>
                <a:spcPct val="90000"/>
              </a:lnSpc>
              <a:spcBef>
                <a:spcPts val="500"/>
              </a:spcBef>
              <a:spcAft>
                <a:spcPts val="0"/>
              </a:spcAft>
              <a:buClr>
                <a:schemeClr val="dk1"/>
              </a:buClr>
              <a:buSzPts val="1800"/>
              <a:buChar char="•"/>
              <a:defRPr/>
            </a:lvl4pPr>
            <a:lvl5pPr lvl="4" algn="l">
              <a:lnSpc>
                <a:spcPct val="90000"/>
              </a:lnSpc>
              <a:spcBef>
                <a:spcPts val="500"/>
              </a:spcBef>
              <a:spcAft>
                <a:spcPts val="0"/>
              </a:spcAft>
              <a:buClr>
                <a:schemeClr val="dk1"/>
              </a:buClr>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
        <p:nvSpPr>
          <p:cNvPr id="75" name="Google Shape;75;p11"/>
          <p:cNvSpPr txBox="1"/>
          <p:nvPr/>
        </p:nvSpPr>
        <p:spPr>
          <a:xfrm>
            <a:off x="1691680" y="4043363"/>
            <a:ext cx="5257800"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CA" sz="1600">
                <a:solidFill>
                  <a:schemeClr val="dk1"/>
                </a:solidFill>
                <a:latin typeface="Arial"/>
                <a:ea typeface="Arial"/>
                <a:cs typeface="Arial"/>
                <a:sym typeface="Arial"/>
              </a:rPr>
              <a:t>INSE 6640 – Smart Grid and Control System Security </a:t>
            </a:r>
            <a:br>
              <a:rPr lang="en-CA" sz="1600">
                <a:solidFill>
                  <a:schemeClr val="dk1"/>
                </a:solidFill>
                <a:latin typeface="Arial"/>
                <a:ea typeface="Arial"/>
                <a:cs typeface="Arial"/>
                <a:sym typeface="Arial"/>
              </a:rPr>
            </a:br>
            <a:r>
              <a:rPr lang="en-CA" sz="1600">
                <a:solidFill>
                  <a:schemeClr val="dk1"/>
                </a:solidFill>
                <a:latin typeface="Arial"/>
                <a:ea typeface="Arial"/>
                <a:cs typeface="Arial"/>
                <a:sym typeface="Arial"/>
              </a:rPr>
              <a:t>Fall 2022</a:t>
            </a:r>
            <a:endParaRPr sz="1600">
              <a:solidFill>
                <a:schemeClr val="dk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6_Taxonomy">
  <p:cSld name="6_Taxonomy">
    <p:bg>
      <p:bgPr>
        <a:blipFill>
          <a:blip r:embed="rId2">
            <a:alphaModFix/>
          </a:blip>
          <a:stretch>
            <a:fillRect/>
          </a:stretch>
        </a:blipFill>
        <a:effectLst/>
      </p:bgPr>
    </p:bg>
    <p:spTree>
      <p:nvGrpSpPr>
        <p:cNvPr id="1" name="Shape 76"/>
        <p:cNvGrpSpPr/>
        <p:nvPr/>
      </p:nvGrpSpPr>
      <p:grpSpPr>
        <a:xfrm>
          <a:off x="0" y="0"/>
          <a:ext cx="0" cy="0"/>
          <a:chOff x="0" y="0"/>
          <a:chExt cx="0" cy="0"/>
        </a:xfrm>
      </p:grpSpPr>
      <p:sp>
        <p:nvSpPr>
          <p:cNvPr id="77" name="Google Shape;77;p12"/>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2"/>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a:lvl1pPr>
            <a:lvl2pPr marL="914400" lvl="1" indent="-355600" algn="l">
              <a:lnSpc>
                <a:spcPct val="90000"/>
              </a:lnSpc>
              <a:spcBef>
                <a:spcPts val="500"/>
              </a:spcBef>
              <a:spcAft>
                <a:spcPts val="0"/>
              </a:spcAft>
              <a:buClr>
                <a:schemeClr val="dk1"/>
              </a:buClr>
              <a:buSzPts val="20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79" name="Google Shape;79;p12"/>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80" name="Google Shape;80;p12"/>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2"/>
          <p:cNvSpPr txBox="1">
            <a:spLocks noGrp="1"/>
          </p:cNvSpPr>
          <p:nvPr>
            <p:ph type="ftr" idx="11"/>
          </p:nvPr>
        </p:nvSpPr>
        <p:spPr>
          <a:xfrm>
            <a:off x="685800" y="6356350"/>
            <a:ext cx="6032698" cy="365125"/>
          </a:xfrm>
          <a:prstGeom prst="rect">
            <a:avLst/>
          </a:prstGeom>
          <a:solidFill>
            <a:schemeClr val="l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7_Solutions">
  <p:cSld name="7_Solutions">
    <p:bg>
      <p:bgPr>
        <a:blipFill>
          <a:blip r:embed="rId2">
            <a:alphaModFix/>
          </a:blip>
          <a:stretch>
            <a:fillRect/>
          </a:stretch>
        </a:blipFill>
        <a:effectLst/>
      </p:bgPr>
    </p:bg>
    <p:spTree>
      <p:nvGrpSpPr>
        <p:cNvPr id="1" name="Shape 83"/>
        <p:cNvGrpSpPr/>
        <p:nvPr/>
      </p:nvGrpSpPr>
      <p:grpSpPr>
        <a:xfrm>
          <a:off x="0" y="0"/>
          <a:ext cx="0" cy="0"/>
          <a:chOff x="0" y="0"/>
          <a:chExt cx="0" cy="0"/>
        </a:xfrm>
      </p:grpSpPr>
      <p:sp>
        <p:nvSpPr>
          <p:cNvPr id="84" name="Google Shape;84;p13"/>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13"/>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a:lvl1pPr>
            <a:lvl2pPr marL="914400" lvl="1" indent="-355600" algn="l">
              <a:lnSpc>
                <a:spcPct val="90000"/>
              </a:lnSpc>
              <a:spcBef>
                <a:spcPts val="500"/>
              </a:spcBef>
              <a:spcAft>
                <a:spcPts val="0"/>
              </a:spcAft>
              <a:buClr>
                <a:schemeClr val="dk1"/>
              </a:buClr>
              <a:buSzPts val="20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86" name="Google Shape;86;p13"/>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87" name="Google Shape;87;p13"/>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3"/>
          <p:cNvSpPr txBox="1">
            <a:spLocks noGrp="1"/>
          </p:cNvSpPr>
          <p:nvPr>
            <p:ph type="ftr" idx="11"/>
          </p:nvPr>
        </p:nvSpPr>
        <p:spPr>
          <a:xfrm>
            <a:off x="685800" y="6356350"/>
            <a:ext cx="6032698" cy="365125"/>
          </a:xfrm>
          <a:prstGeom prst="rect">
            <a:avLst/>
          </a:prstGeom>
          <a:solidFill>
            <a:schemeClr val="l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3"/>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8_Gaps">
  <p:cSld name="8_Gaps">
    <p:bg>
      <p:bgPr>
        <a:blipFill>
          <a:blip r:embed="rId2">
            <a:alphaModFix/>
          </a:blip>
          <a:stretch>
            <a:fillRect/>
          </a:stretch>
        </a:blipFill>
        <a:effectLst/>
      </p:bgPr>
    </p:bg>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14"/>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a:lvl1pPr>
            <a:lvl2pPr marL="914400" lvl="1" indent="-355600" algn="l">
              <a:lnSpc>
                <a:spcPct val="90000"/>
              </a:lnSpc>
              <a:spcBef>
                <a:spcPts val="500"/>
              </a:spcBef>
              <a:spcAft>
                <a:spcPts val="0"/>
              </a:spcAft>
              <a:buClr>
                <a:schemeClr val="dk1"/>
              </a:buClr>
              <a:buSzPts val="20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93" name="Google Shape;93;p14"/>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94" name="Google Shape;94;p14"/>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4"/>
          <p:cNvSpPr txBox="1">
            <a:spLocks noGrp="1"/>
          </p:cNvSpPr>
          <p:nvPr>
            <p:ph type="ftr" idx="11"/>
          </p:nvPr>
        </p:nvSpPr>
        <p:spPr>
          <a:xfrm>
            <a:off x="685800" y="6356350"/>
            <a:ext cx="6032698" cy="365125"/>
          </a:xfrm>
          <a:prstGeom prst="rect">
            <a:avLst/>
          </a:prstGeom>
          <a:solidFill>
            <a:schemeClr val="l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14"/>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7_Discussions">
  <p:cSld name="7_Discussions">
    <p:bg>
      <p:bgPr>
        <a:blipFill>
          <a:blip r:embed="rId2">
            <a:alphaModFix/>
          </a:blip>
          <a:stretch>
            <a:fillRect/>
          </a:stretch>
        </a:blipFill>
        <a:effectLst/>
      </p:bgPr>
    </p:bg>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9" name="Google Shape;99;p15"/>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a:lvl1pPr>
            <a:lvl2pPr marL="914400" lvl="1" indent="-355600" algn="l">
              <a:lnSpc>
                <a:spcPct val="90000"/>
              </a:lnSpc>
              <a:spcBef>
                <a:spcPts val="500"/>
              </a:spcBef>
              <a:spcAft>
                <a:spcPts val="0"/>
              </a:spcAft>
              <a:buClr>
                <a:schemeClr val="dk1"/>
              </a:buClr>
              <a:buSzPts val="20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00" name="Google Shape;100;p15"/>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101" name="Google Shape;101;p15"/>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5"/>
          <p:cNvSpPr txBox="1">
            <a:spLocks noGrp="1"/>
          </p:cNvSpPr>
          <p:nvPr>
            <p:ph type="ftr" idx="11"/>
          </p:nvPr>
        </p:nvSpPr>
        <p:spPr>
          <a:xfrm>
            <a:off x="685800" y="6356350"/>
            <a:ext cx="6032698" cy="365125"/>
          </a:xfrm>
          <a:prstGeom prst="rect">
            <a:avLst/>
          </a:prstGeom>
          <a:solidFill>
            <a:schemeClr val="l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15"/>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Blank" type="blank">
  <p:cSld name="BLANK">
    <p:bg>
      <p:bgPr>
        <a:blipFill>
          <a:blip r:embed="rId2">
            <a:alphaModFix/>
          </a:blip>
          <a:stretch>
            <a:fillRect/>
          </a:stretch>
        </a:blipFill>
        <a:effectLst/>
      </p:bgPr>
    </p:bg>
    <p:spTree>
      <p:nvGrpSpPr>
        <p:cNvPr id="1" name="Shape 10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05"/>
        <p:cNvGrpSpPr/>
        <p:nvPr/>
      </p:nvGrpSpPr>
      <p:grpSpPr>
        <a:xfrm>
          <a:off x="0" y="0"/>
          <a:ext cx="0" cy="0"/>
          <a:chOff x="0" y="0"/>
          <a:chExt cx="0" cy="0"/>
        </a:xfrm>
      </p:grpSpPr>
      <p:sp>
        <p:nvSpPr>
          <p:cNvPr id="106" name="Google Shape;106;p17"/>
          <p:cNvSpPr txBox="1">
            <a:spLocks noGrp="1"/>
          </p:cNvSpPr>
          <p:nvPr>
            <p:ph type="ctrTitle"/>
          </p:nvPr>
        </p:nvSpPr>
        <p:spPr>
          <a:xfrm>
            <a:off x="1143000" y="1122363"/>
            <a:ext cx="6858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7" name="Google Shape;107;p17"/>
          <p:cNvSpPr txBox="1">
            <a:spLocks noGrp="1"/>
          </p:cNvSpPr>
          <p:nvPr>
            <p:ph type="subTitle" idx="1"/>
          </p:nvPr>
        </p:nvSpPr>
        <p:spPr>
          <a:xfrm>
            <a:off x="1143000" y="3602038"/>
            <a:ext cx="6858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08" name="Google Shape;108;p17"/>
          <p:cNvSpPr txBox="1">
            <a:spLocks noGrp="1"/>
          </p:cNvSpPr>
          <p:nvPr>
            <p:ph type="dt" idx="10"/>
          </p:nvPr>
        </p:nvSpPr>
        <p:spPr>
          <a:xfrm>
            <a:off x="628650" y="6356350"/>
            <a:ext cx="20574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17"/>
          <p:cNvSpPr txBox="1">
            <a:spLocks noGrp="1"/>
          </p:cNvSpPr>
          <p:nvPr>
            <p:ph type="ftr" idx="11"/>
          </p:nvPr>
        </p:nvSpPr>
        <p:spPr>
          <a:xfrm>
            <a:off x="3028950" y="6356350"/>
            <a:ext cx="30861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17"/>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11"/>
        <p:cNvGrpSpPr/>
        <p:nvPr/>
      </p:nvGrpSpPr>
      <p:grpSpPr>
        <a:xfrm>
          <a:off x="0" y="0"/>
          <a:ext cx="0" cy="0"/>
          <a:chOff x="0" y="0"/>
          <a:chExt cx="0" cy="0"/>
        </a:xfrm>
      </p:grpSpPr>
      <p:sp>
        <p:nvSpPr>
          <p:cNvPr id="112" name="Google Shape;112;p18"/>
          <p:cNvSpPr txBox="1">
            <a:spLocks noGrp="1"/>
          </p:cNvSpPr>
          <p:nvPr>
            <p:ph type="title"/>
          </p:nvPr>
        </p:nvSpPr>
        <p:spPr>
          <a:xfrm>
            <a:off x="628650" y="365125"/>
            <a:ext cx="78867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18"/>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4" name="Google Shape;114;p18"/>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18"/>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18"/>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7"/>
        <p:cNvGrpSpPr/>
        <p:nvPr/>
      </p:nvGrpSpPr>
      <p:grpSpPr>
        <a:xfrm>
          <a:off x="0" y="0"/>
          <a:ext cx="0" cy="0"/>
          <a:chOff x="0" y="0"/>
          <a:chExt cx="0" cy="0"/>
        </a:xfrm>
      </p:grpSpPr>
      <p:sp>
        <p:nvSpPr>
          <p:cNvPr id="118" name="Google Shape;118;p19"/>
          <p:cNvSpPr txBox="1">
            <a:spLocks noGrp="1"/>
          </p:cNvSpPr>
          <p:nvPr>
            <p:ph type="title"/>
          </p:nvPr>
        </p:nvSpPr>
        <p:spPr>
          <a:xfrm>
            <a:off x="623888" y="1709738"/>
            <a:ext cx="7886700" cy="285273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9" name="Google Shape;119;p19"/>
          <p:cNvSpPr txBox="1">
            <a:spLocks noGrp="1"/>
          </p:cNvSpPr>
          <p:nvPr>
            <p:ph type="body" idx="1"/>
          </p:nvPr>
        </p:nvSpPr>
        <p:spPr>
          <a:xfrm>
            <a:off x="623888" y="4589463"/>
            <a:ext cx="78867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20" name="Google Shape;120;p19"/>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19"/>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19"/>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3"/>
        <p:cNvGrpSpPr/>
        <p:nvPr/>
      </p:nvGrpSpPr>
      <p:grpSpPr>
        <a:xfrm>
          <a:off x="0" y="0"/>
          <a:ext cx="0" cy="0"/>
          <a:chOff x="0" y="0"/>
          <a:chExt cx="0" cy="0"/>
        </a:xfrm>
      </p:grpSpPr>
      <p:sp>
        <p:nvSpPr>
          <p:cNvPr id="124" name="Google Shape;124;p20"/>
          <p:cNvSpPr txBox="1">
            <a:spLocks noGrp="1"/>
          </p:cNvSpPr>
          <p:nvPr>
            <p:ph type="title"/>
          </p:nvPr>
        </p:nvSpPr>
        <p:spPr>
          <a:xfrm>
            <a:off x="628650" y="365125"/>
            <a:ext cx="78867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5" name="Google Shape;125;p20"/>
          <p:cNvSpPr txBox="1">
            <a:spLocks noGrp="1"/>
          </p:cNvSpPr>
          <p:nvPr>
            <p:ph type="body" idx="1"/>
          </p:nvPr>
        </p:nvSpPr>
        <p:spPr>
          <a:xfrm>
            <a:off x="628650" y="1825625"/>
            <a:ext cx="386715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6" name="Google Shape;126;p20"/>
          <p:cNvSpPr txBox="1">
            <a:spLocks noGrp="1"/>
          </p:cNvSpPr>
          <p:nvPr>
            <p:ph type="body" idx="2"/>
          </p:nvPr>
        </p:nvSpPr>
        <p:spPr>
          <a:xfrm>
            <a:off x="4648200" y="1825625"/>
            <a:ext cx="386715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20"/>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20"/>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20"/>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Background">
  <p:cSld name="2_Background">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3"/>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3"/>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a:lvl1pPr>
            <a:lvl2pPr marL="914400" marR="0" lvl="1" indent="-355600" algn="l">
              <a:lnSpc>
                <a:spcPct val="90000"/>
              </a:lnSpc>
              <a:spcBef>
                <a:spcPts val="500"/>
              </a:spcBef>
              <a:spcAft>
                <a:spcPts val="0"/>
              </a:spcAft>
              <a:buClr>
                <a:schemeClr val="dk1"/>
              </a:buClr>
              <a:buSzPts val="2000"/>
              <a:buFont typeface="Arial"/>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25" name="Google Shape;25;p3"/>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26" name="Google Shape;26;p3"/>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
          <p:cNvSpPr txBox="1">
            <a:spLocks noGrp="1"/>
          </p:cNvSpPr>
          <p:nvPr>
            <p:ph type="ftr" idx="11"/>
          </p:nvPr>
        </p:nvSpPr>
        <p:spPr>
          <a:xfrm>
            <a:off x="685800" y="6356350"/>
            <a:ext cx="6032698" cy="365125"/>
          </a:xfrm>
          <a:prstGeom prst="rect">
            <a:avLst/>
          </a:prstGeom>
          <a:solidFill>
            <a:schemeClr val="l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0"/>
        <p:cNvGrpSpPr/>
        <p:nvPr/>
      </p:nvGrpSpPr>
      <p:grpSpPr>
        <a:xfrm>
          <a:off x="0" y="0"/>
          <a:ext cx="0" cy="0"/>
          <a:chOff x="0" y="0"/>
          <a:chExt cx="0" cy="0"/>
        </a:xfrm>
      </p:grpSpPr>
      <p:sp>
        <p:nvSpPr>
          <p:cNvPr id="131" name="Google Shape;131;p21"/>
          <p:cNvSpPr txBox="1">
            <a:spLocks noGrp="1"/>
          </p:cNvSpPr>
          <p:nvPr>
            <p:ph type="title"/>
          </p:nvPr>
        </p:nvSpPr>
        <p:spPr>
          <a:xfrm>
            <a:off x="630238" y="365125"/>
            <a:ext cx="78867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21"/>
          <p:cNvSpPr txBox="1">
            <a:spLocks noGrp="1"/>
          </p:cNvSpPr>
          <p:nvPr>
            <p:ph type="body" idx="1"/>
          </p:nvPr>
        </p:nvSpPr>
        <p:spPr>
          <a:xfrm>
            <a:off x="630238" y="1681163"/>
            <a:ext cx="386873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3" name="Google Shape;133;p21"/>
          <p:cNvSpPr txBox="1">
            <a:spLocks noGrp="1"/>
          </p:cNvSpPr>
          <p:nvPr>
            <p:ph type="body" idx="2"/>
          </p:nvPr>
        </p:nvSpPr>
        <p:spPr>
          <a:xfrm>
            <a:off x="630238" y="2505075"/>
            <a:ext cx="386873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21"/>
          <p:cNvSpPr txBox="1">
            <a:spLocks noGrp="1"/>
          </p:cNvSpPr>
          <p:nvPr>
            <p:ph type="body" idx="3"/>
          </p:nvPr>
        </p:nvSpPr>
        <p:spPr>
          <a:xfrm>
            <a:off x="4629150" y="1681163"/>
            <a:ext cx="38877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5" name="Google Shape;135;p21"/>
          <p:cNvSpPr txBox="1">
            <a:spLocks noGrp="1"/>
          </p:cNvSpPr>
          <p:nvPr>
            <p:ph type="body" idx="4"/>
          </p:nvPr>
        </p:nvSpPr>
        <p:spPr>
          <a:xfrm>
            <a:off x="4629150" y="2505075"/>
            <a:ext cx="38877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6" name="Google Shape;136;p21"/>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7" name="Google Shape;137;p21"/>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8" name="Google Shape;138;p21"/>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9"/>
        <p:cNvGrpSpPr/>
        <p:nvPr/>
      </p:nvGrpSpPr>
      <p:grpSpPr>
        <a:xfrm>
          <a:off x="0" y="0"/>
          <a:ext cx="0" cy="0"/>
          <a:chOff x="0" y="0"/>
          <a:chExt cx="0" cy="0"/>
        </a:xfrm>
      </p:grpSpPr>
      <p:sp>
        <p:nvSpPr>
          <p:cNvPr id="140" name="Google Shape;140;p22"/>
          <p:cNvSpPr txBox="1">
            <a:spLocks noGrp="1"/>
          </p:cNvSpPr>
          <p:nvPr>
            <p:ph type="title"/>
          </p:nvPr>
        </p:nvSpPr>
        <p:spPr>
          <a:xfrm>
            <a:off x="628650" y="365125"/>
            <a:ext cx="78867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1" name="Google Shape;141;p22"/>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22"/>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22"/>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44"/>
        <p:cNvGrpSpPr/>
        <p:nvPr/>
      </p:nvGrpSpPr>
      <p:grpSpPr>
        <a:xfrm>
          <a:off x="0" y="0"/>
          <a:ext cx="0" cy="0"/>
          <a:chOff x="0" y="0"/>
          <a:chExt cx="0" cy="0"/>
        </a:xfrm>
      </p:grpSpPr>
      <p:sp>
        <p:nvSpPr>
          <p:cNvPr id="145" name="Google Shape;145;p23"/>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23"/>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7" name="Google Shape;147;p23"/>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8"/>
        <p:cNvGrpSpPr/>
        <p:nvPr/>
      </p:nvGrpSpPr>
      <p:grpSpPr>
        <a:xfrm>
          <a:off x="0" y="0"/>
          <a:ext cx="0" cy="0"/>
          <a:chOff x="0" y="0"/>
          <a:chExt cx="0" cy="0"/>
        </a:xfrm>
      </p:grpSpPr>
      <p:sp>
        <p:nvSpPr>
          <p:cNvPr id="149" name="Google Shape;149;p24"/>
          <p:cNvSpPr txBox="1">
            <a:spLocks noGrp="1"/>
          </p:cNvSpPr>
          <p:nvPr>
            <p:ph type="title"/>
          </p:nvPr>
        </p:nvSpPr>
        <p:spPr>
          <a:xfrm>
            <a:off x="630238" y="457200"/>
            <a:ext cx="2949575" cy="16002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0" name="Google Shape;150;p24"/>
          <p:cNvSpPr txBox="1">
            <a:spLocks noGrp="1"/>
          </p:cNvSpPr>
          <p:nvPr>
            <p:ph type="body" idx="1"/>
          </p:nvPr>
        </p:nvSpPr>
        <p:spPr>
          <a:xfrm>
            <a:off x="3887788" y="987425"/>
            <a:ext cx="462915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51" name="Google Shape;151;p24"/>
          <p:cNvSpPr txBox="1">
            <a:spLocks noGrp="1"/>
          </p:cNvSpPr>
          <p:nvPr>
            <p:ph type="body" idx="2"/>
          </p:nvPr>
        </p:nvSpPr>
        <p:spPr>
          <a:xfrm>
            <a:off x="630238" y="2057400"/>
            <a:ext cx="2949575"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52" name="Google Shape;152;p24"/>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p24"/>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p24"/>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5"/>
        <p:cNvGrpSpPr/>
        <p:nvPr/>
      </p:nvGrpSpPr>
      <p:grpSpPr>
        <a:xfrm>
          <a:off x="0" y="0"/>
          <a:ext cx="0" cy="0"/>
          <a:chOff x="0" y="0"/>
          <a:chExt cx="0" cy="0"/>
        </a:xfrm>
      </p:grpSpPr>
      <p:sp>
        <p:nvSpPr>
          <p:cNvPr id="156" name="Google Shape;156;p25"/>
          <p:cNvSpPr txBox="1">
            <a:spLocks noGrp="1"/>
          </p:cNvSpPr>
          <p:nvPr>
            <p:ph type="title"/>
          </p:nvPr>
        </p:nvSpPr>
        <p:spPr>
          <a:xfrm>
            <a:off x="630238" y="457200"/>
            <a:ext cx="2949575" cy="16002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25"/>
          <p:cNvSpPr>
            <a:spLocks noGrp="1"/>
          </p:cNvSpPr>
          <p:nvPr>
            <p:ph type="pic" idx="2"/>
          </p:nvPr>
        </p:nvSpPr>
        <p:spPr>
          <a:xfrm>
            <a:off x="3887788" y="987425"/>
            <a:ext cx="4629150" cy="4873625"/>
          </a:xfrm>
          <a:prstGeom prst="rect">
            <a:avLst/>
          </a:prstGeom>
          <a:noFill/>
          <a:ln>
            <a:noFill/>
          </a:ln>
        </p:spPr>
      </p:sp>
      <p:sp>
        <p:nvSpPr>
          <p:cNvPr id="158" name="Google Shape;158;p25"/>
          <p:cNvSpPr txBox="1">
            <a:spLocks noGrp="1"/>
          </p:cNvSpPr>
          <p:nvPr>
            <p:ph type="body" idx="1"/>
          </p:nvPr>
        </p:nvSpPr>
        <p:spPr>
          <a:xfrm>
            <a:off x="630238" y="2057400"/>
            <a:ext cx="2949575"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59" name="Google Shape;159;p25"/>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0" name="Google Shape;160;p25"/>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25"/>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2"/>
        <p:cNvGrpSpPr/>
        <p:nvPr/>
      </p:nvGrpSpPr>
      <p:grpSpPr>
        <a:xfrm>
          <a:off x="0" y="0"/>
          <a:ext cx="0" cy="0"/>
          <a:chOff x="0" y="0"/>
          <a:chExt cx="0" cy="0"/>
        </a:xfrm>
      </p:grpSpPr>
      <p:sp>
        <p:nvSpPr>
          <p:cNvPr id="163" name="Google Shape;163;p26"/>
          <p:cNvSpPr txBox="1">
            <a:spLocks noGrp="1"/>
          </p:cNvSpPr>
          <p:nvPr>
            <p:ph type="title"/>
          </p:nvPr>
        </p:nvSpPr>
        <p:spPr>
          <a:xfrm>
            <a:off x="628650" y="365125"/>
            <a:ext cx="7886700" cy="1325563"/>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4" name="Google Shape;164;p26"/>
          <p:cNvSpPr txBox="1">
            <a:spLocks noGrp="1"/>
          </p:cNvSpPr>
          <p:nvPr>
            <p:ph type="body" idx="1"/>
          </p:nvPr>
        </p:nvSpPr>
        <p:spPr>
          <a:xfrm rot="5400000">
            <a:off x="2396331" y="57944"/>
            <a:ext cx="4351338"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5" name="Google Shape;165;p26"/>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6" name="Google Shape;166;p26"/>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26"/>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68"/>
        <p:cNvGrpSpPr/>
        <p:nvPr/>
      </p:nvGrpSpPr>
      <p:grpSpPr>
        <a:xfrm>
          <a:off x="0" y="0"/>
          <a:ext cx="0" cy="0"/>
          <a:chOff x="0" y="0"/>
          <a:chExt cx="0" cy="0"/>
        </a:xfrm>
      </p:grpSpPr>
      <p:sp>
        <p:nvSpPr>
          <p:cNvPr id="169" name="Google Shape;169;p27"/>
          <p:cNvSpPr txBox="1">
            <a:spLocks noGrp="1"/>
          </p:cNvSpPr>
          <p:nvPr>
            <p:ph type="title"/>
          </p:nvPr>
        </p:nvSpPr>
        <p:spPr>
          <a:xfrm rot="5400000">
            <a:off x="4623594" y="2285207"/>
            <a:ext cx="5811838" cy="197167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0" name="Google Shape;170;p27"/>
          <p:cNvSpPr txBox="1">
            <a:spLocks noGrp="1"/>
          </p:cNvSpPr>
          <p:nvPr>
            <p:ph type="body" idx="1"/>
          </p:nvPr>
        </p:nvSpPr>
        <p:spPr>
          <a:xfrm rot="5400000">
            <a:off x="604044" y="389731"/>
            <a:ext cx="5811838" cy="57626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1" name="Google Shape;171;p27"/>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2" name="Google Shape;172;p27"/>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3" name="Google Shape;173;p27"/>
          <p:cNvSpPr txBox="1">
            <a:spLocks noGrp="1"/>
          </p:cNvSpPr>
          <p:nvPr>
            <p:ph type="sldNum" idx="12"/>
          </p:nvPr>
        </p:nvSpPr>
        <p:spPr>
          <a:xfrm>
            <a:off x="6457950" y="6356350"/>
            <a:ext cx="205740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3_Problem Statment" type="obj">
  <p:cSld name="OBJEC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4"/>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b="1"/>
            </a:lvl1pPr>
            <a:lvl2pPr marL="914400" lvl="1" indent="-355600" algn="l">
              <a:lnSpc>
                <a:spcPct val="90000"/>
              </a:lnSpc>
              <a:spcBef>
                <a:spcPts val="500"/>
              </a:spcBef>
              <a:spcAft>
                <a:spcPts val="0"/>
              </a:spcAft>
              <a:buClr>
                <a:schemeClr val="dk1"/>
              </a:buClr>
              <a:buSzPts val="20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32" name="Google Shape;32;p4"/>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33" name="Google Shape;33;p4"/>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ftr" idx="11"/>
          </p:nvPr>
        </p:nvSpPr>
        <p:spPr>
          <a:xfrm>
            <a:off x="685800" y="6356350"/>
            <a:ext cx="6032698" cy="365125"/>
          </a:xfrm>
          <a:prstGeom prst="rect">
            <a:avLst/>
          </a:prstGeom>
          <a:solidFill>
            <a:schemeClr val="l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4"/>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Literature Review">
  <p:cSld name="4_Literature Review">
    <p:bg>
      <p:bgPr>
        <a:blipFill>
          <a:blip r:embed="rId2">
            <a:alphaModFix/>
          </a:blip>
          <a:stretch>
            <a:fillRect/>
          </a:stretch>
        </a:blipFill>
        <a:effectLst/>
      </p:bgPr>
    </p:bg>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5"/>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a:lvl1pPr>
            <a:lvl2pPr marL="914400" lvl="1" indent="-355600" algn="l">
              <a:lnSpc>
                <a:spcPct val="90000"/>
              </a:lnSpc>
              <a:spcBef>
                <a:spcPts val="500"/>
              </a:spcBef>
              <a:spcAft>
                <a:spcPts val="0"/>
              </a:spcAft>
              <a:buClr>
                <a:schemeClr val="dk1"/>
              </a:buClr>
              <a:buSzPts val="20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39" name="Google Shape;39;p5"/>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40" name="Google Shape;40;p5"/>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5"/>
          <p:cNvSpPr txBox="1">
            <a:spLocks noGrp="1"/>
          </p:cNvSpPr>
          <p:nvPr>
            <p:ph type="ftr" idx="11"/>
          </p:nvPr>
        </p:nvSpPr>
        <p:spPr>
          <a:xfrm>
            <a:off x="685800" y="6356350"/>
            <a:ext cx="6032698" cy="365125"/>
          </a:xfrm>
          <a:prstGeom prst="rect">
            <a:avLst/>
          </a:prstGeom>
          <a:solidFill>
            <a:schemeClr val="l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5"/>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5_Methodology">
  <p:cSld name="5_Methodology">
    <p:bg>
      <p:bgPr>
        <a:blipFill>
          <a:blip r:embed="rId2">
            <a:alphaModFix/>
          </a:blip>
          <a:stretch>
            <a:fillRect/>
          </a:stretch>
        </a:blipFill>
        <a:effectLst/>
      </p:bgPr>
    </p:bg>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6"/>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a:lvl1pPr>
            <a:lvl2pPr marL="914400" lvl="1" indent="-355600" algn="l">
              <a:lnSpc>
                <a:spcPct val="90000"/>
              </a:lnSpc>
              <a:spcBef>
                <a:spcPts val="500"/>
              </a:spcBef>
              <a:spcAft>
                <a:spcPts val="0"/>
              </a:spcAft>
              <a:buClr>
                <a:schemeClr val="dk1"/>
              </a:buClr>
              <a:buSzPts val="20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46" name="Google Shape;46;p6"/>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47" name="Google Shape;47;p6"/>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ftr" idx="11"/>
          </p:nvPr>
        </p:nvSpPr>
        <p:spPr>
          <a:xfrm>
            <a:off x="685800" y="6356350"/>
            <a:ext cx="6032698" cy="365125"/>
          </a:xfrm>
          <a:prstGeom prst="rect">
            <a:avLst/>
          </a:prstGeom>
          <a:solidFill>
            <a:schemeClr val="l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6"/>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6_Results">
  <p:cSld name="6_Results">
    <p:bg>
      <p:bgPr>
        <a:blipFill>
          <a:blip r:embed="rId2">
            <a:alphaModFix/>
          </a:blip>
          <a:stretch>
            <a:fillRect/>
          </a:stretch>
        </a:blipFill>
        <a:effectLst/>
      </p:bgPr>
    </p:bg>
    <p:spTree>
      <p:nvGrpSpPr>
        <p:cNvPr id="1" name="Shape 50"/>
        <p:cNvGrpSpPr/>
        <p:nvPr/>
      </p:nvGrpSpPr>
      <p:grpSpPr>
        <a:xfrm>
          <a:off x="0" y="0"/>
          <a:ext cx="0" cy="0"/>
          <a:chOff x="0" y="0"/>
          <a:chExt cx="0" cy="0"/>
        </a:xfrm>
      </p:grpSpPr>
      <p:sp>
        <p:nvSpPr>
          <p:cNvPr id="51" name="Google Shape;51;p7"/>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2" name="Google Shape;52;p7"/>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a:lvl1pPr>
            <a:lvl2pPr marL="914400" lvl="1" indent="-355600" algn="l">
              <a:lnSpc>
                <a:spcPct val="90000"/>
              </a:lnSpc>
              <a:spcBef>
                <a:spcPts val="500"/>
              </a:spcBef>
              <a:spcAft>
                <a:spcPts val="0"/>
              </a:spcAft>
              <a:buClr>
                <a:schemeClr val="dk1"/>
              </a:buClr>
              <a:buSzPts val="20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53" name="Google Shape;53;p7"/>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54" name="Google Shape;54;p7"/>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685800" y="6356350"/>
            <a:ext cx="6032698" cy="365125"/>
          </a:xfrm>
          <a:prstGeom prst="rect">
            <a:avLst/>
          </a:prstGeom>
          <a:solidFill>
            <a:schemeClr val="l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8_Conclusions">
  <p:cSld name="8_Conclusions">
    <p:bg>
      <p:bgPr>
        <a:blipFill>
          <a:blip r:embed="rId2">
            <a:alphaModFix/>
          </a:blip>
          <a:stretch>
            <a:fillRect/>
          </a:stretch>
        </a:blipFill>
        <a:effectLst/>
      </p:bgPr>
    </p:bg>
    <p:spTree>
      <p:nvGrpSpPr>
        <p:cNvPr id="1" name="Shape 57"/>
        <p:cNvGrpSpPr/>
        <p:nvPr/>
      </p:nvGrpSpPr>
      <p:grpSpPr>
        <a:xfrm>
          <a:off x="0" y="0"/>
          <a:ext cx="0" cy="0"/>
          <a:chOff x="0" y="0"/>
          <a:chExt cx="0" cy="0"/>
        </a:xfrm>
      </p:grpSpPr>
      <p:sp>
        <p:nvSpPr>
          <p:cNvPr id="58" name="Google Shape;58;p8"/>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8"/>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a:lvl1pPr>
            <a:lvl2pPr marL="914400" lvl="1" indent="-355600" algn="l">
              <a:lnSpc>
                <a:spcPct val="90000"/>
              </a:lnSpc>
              <a:spcBef>
                <a:spcPts val="500"/>
              </a:spcBef>
              <a:spcAft>
                <a:spcPts val="0"/>
              </a:spcAft>
              <a:buClr>
                <a:schemeClr val="dk1"/>
              </a:buClr>
              <a:buSzPts val="20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60" name="Google Shape;60;p8"/>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61" name="Google Shape;61;p8"/>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8"/>
          <p:cNvSpPr txBox="1">
            <a:spLocks noGrp="1"/>
          </p:cNvSpPr>
          <p:nvPr>
            <p:ph type="ftr" idx="11"/>
          </p:nvPr>
        </p:nvSpPr>
        <p:spPr>
          <a:xfrm>
            <a:off x="685800" y="6356350"/>
            <a:ext cx="6032698" cy="365125"/>
          </a:xfrm>
          <a:prstGeom prst="rect">
            <a:avLst/>
          </a:prstGeom>
          <a:solidFill>
            <a:schemeClr val="l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8"/>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9_References">
  <p:cSld name="9_References">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9"/>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Arial"/>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 name="Google Shape;66;p9"/>
          <p:cNvSpPr txBox="1">
            <a:spLocks noGrp="1"/>
          </p:cNvSpPr>
          <p:nvPr>
            <p:ph type="body" idx="1"/>
          </p:nvPr>
        </p:nvSpPr>
        <p:spPr>
          <a:xfrm>
            <a:off x="685800" y="1268760"/>
            <a:ext cx="7829550" cy="5040560"/>
          </a:xfrm>
          <a:prstGeom prst="rect">
            <a:avLst/>
          </a:prstGeom>
          <a:solidFill>
            <a:schemeClr val="lt1"/>
          </a:solid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a:lvl1pPr>
            <a:lvl2pPr marL="914400" lvl="1" indent="-355600" algn="l">
              <a:lnSpc>
                <a:spcPct val="90000"/>
              </a:lnSpc>
              <a:spcBef>
                <a:spcPts val="500"/>
              </a:spcBef>
              <a:spcAft>
                <a:spcPts val="0"/>
              </a:spcAft>
              <a:buClr>
                <a:schemeClr val="dk1"/>
              </a:buClr>
              <a:buSzPts val="20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67" name="Google Shape;67;p9"/>
          <p:cNvCxnSpPr/>
          <p:nvPr/>
        </p:nvCxnSpPr>
        <p:spPr>
          <a:xfrm>
            <a:off x="685800" y="1196752"/>
            <a:ext cx="7829550" cy="0"/>
          </a:xfrm>
          <a:prstGeom prst="straightConnector1">
            <a:avLst/>
          </a:prstGeom>
          <a:noFill/>
          <a:ln w="9525" cap="flat" cmpd="sng">
            <a:solidFill>
              <a:schemeClr val="accent2"/>
            </a:solidFill>
            <a:prstDash val="solid"/>
            <a:miter lim="800000"/>
            <a:headEnd type="none" w="sm" len="sm"/>
            <a:tailEnd type="none" w="sm" len="sm"/>
          </a:ln>
        </p:spPr>
      </p:cxnSp>
      <p:sp>
        <p:nvSpPr>
          <p:cNvPr id="68" name="Google Shape;68;p9"/>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chemeClr val="dk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9"/>
          <p:cNvSpPr txBox="1">
            <a:spLocks noGrp="1"/>
          </p:cNvSpPr>
          <p:nvPr>
            <p:ph type="ftr" idx="11"/>
          </p:nvPr>
        </p:nvSpPr>
        <p:spPr>
          <a:xfrm>
            <a:off x="685800" y="6356350"/>
            <a:ext cx="6032698" cy="365125"/>
          </a:xfrm>
          <a:prstGeom prst="rect">
            <a:avLst/>
          </a:prstGeom>
          <a:solidFill>
            <a:schemeClr val="lt1"/>
          </a:solid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9"/>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spcAft>
                <a:spcPts val="0"/>
              </a:spcAft>
              <a:buNone/>
              <a:defRPr/>
            </a:lvl1pPr>
            <a:lvl2pPr marL="0" lvl="1" indent="0" algn="l">
              <a:spcBef>
                <a:spcPts val="0"/>
              </a:spcBef>
              <a:spcAft>
                <a:spcPts val="0"/>
              </a:spcAft>
              <a:buNone/>
              <a:defRPr/>
            </a:lvl2pPr>
            <a:lvl3pPr marL="0" lvl="2" indent="0" algn="l">
              <a:spcBef>
                <a:spcPts val="0"/>
              </a:spcBef>
              <a:spcAft>
                <a:spcPts val="0"/>
              </a:spcAft>
              <a:buNone/>
              <a:defRPr/>
            </a:lvl3pPr>
            <a:lvl4pPr marL="0" lvl="3" indent="0" algn="l">
              <a:spcBef>
                <a:spcPts val="0"/>
              </a:spcBef>
              <a:spcAft>
                <a:spcPts val="0"/>
              </a:spcAft>
              <a:buNone/>
              <a:defRPr/>
            </a:lvl4pPr>
            <a:lvl5pPr marL="0" lvl="4" indent="0" algn="l">
              <a:spcBef>
                <a:spcPts val="0"/>
              </a:spcBef>
              <a:spcAft>
                <a:spcPts val="0"/>
              </a:spcAft>
              <a:buNone/>
              <a:defRPr/>
            </a:lvl5pPr>
            <a:lvl6pPr marL="0" lvl="5" indent="0" algn="l">
              <a:spcBef>
                <a:spcPts val="0"/>
              </a:spcBef>
              <a:spcAft>
                <a:spcPts val="0"/>
              </a:spcAft>
              <a:buNone/>
              <a:defRPr/>
            </a:lvl6pPr>
            <a:lvl7pPr marL="0" lvl="6" indent="0" algn="l">
              <a:spcBef>
                <a:spcPts val="0"/>
              </a:spcBef>
              <a:spcAft>
                <a:spcPts val="0"/>
              </a:spcAft>
              <a:buNone/>
              <a:defRPr/>
            </a:lvl7pPr>
            <a:lvl8pPr marL="0" lvl="7" indent="0" algn="l">
              <a:spcBef>
                <a:spcPts val="0"/>
              </a:spcBef>
              <a:spcAft>
                <a:spcPts val="0"/>
              </a:spcAft>
              <a:buNone/>
              <a:defRPr/>
            </a:lvl8pPr>
            <a:lvl9pPr marL="0" lvl="8" indent="0" algn="l">
              <a:spcBef>
                <a:spcPts val="0"/>
              </a:spcBef>
              <a:spcAft>
                <a:spcPts val="0"/>
              </a:spcAft>
              <a:buNone/>
              <a:defRPr/>
            </a:lvl9pPr>
          </a:lstStyle>
          <a:p>
            <a:pPr marL="0" lvl="0" indent="0" algn="l"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End Slide">
  <p:cSld name="End Slide">
    <p:bg>
      <p:bgPr>
        <a:blipFill>
          <a:blip r:embed="rId2">
            <a:alphaModFix/>
          </a:blip>
          <a:stretch>
            <a:fillRect/>
          </a:stretch>
        </a:blipFill>
        <a:effectLst/>
      </p:bgPr>
    </p:bg>
    <p:spTree>
      <p:nvGrpSpPr>
        <p:cNvPr id="1" name="Shape 7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28650" y="365125"/>
            <a:ext cx="7886700" cy="1325563"/>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628650" y="1825625"/>
            <a:ext cx="7886700" cy="4351338"/>
          </a:xfrm>
          <a:prstGeom prst="rect">
            <a:avLst/>
          </a:prstGeom>
          <a:noFill/>
          <a:ln>
            <a:noFill/>
          </a:ln>
        </p:spPr>
        <p:txBody>
          <a:bodyPr spcFirstLastPara="1" wrap="square" lIns="91425" tIns="45700" rIns="91425" bIns="45700" anchor="t" anchorCtr="0">
            <a:normAutofit/>
          </a:bodyPr>
          <a:lstStyle>
            <a:lvl1pPr marL="457200" marR="0" lvl="0" indent="-381000"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3" name="Google Shape;13;p1"/>
          <p:cNvSpPr txBox="1">
            <a:spLocks noGrp="1"/>
          </p:cNvSpPr>
          <p:nvPr>
            <p:ph type="ftr" idx="11"/>
          </p:nvPr>
        </p:nvSpPr>
        <p:spPr>
          <a:xfrm>
            <a:off x="628650" y="6356350"/>
            <a:ext cx="6233864"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2400" b="0" i="0" u="none" strike="noStrike" cap="none">
                <a:solidFill>
                  <a:schemeClr val="dk1"/>
                </a:solidFill>
                <a:latin typeface="Times"/>
                <a:ea typeface="Times"/>
                <a:cs typeface="Times"/>
                <a:sym typeface="Times"/>
              </a:defRPr>
            </a:lvl2pPr>
            <a:lvl3pPr marR="0" lvl="2" algn="l" rtl="0">
              <a:spcBef>
                <a:spcPts val="0"/>
              </a:spcBef>
              <a:spcAft>
                <a:spcPts val="0"/>
              </a:spcAft>
              <a:buSzPts val="1400"/>
              <a:buNone/>
              <a:defRPr sz="2400" b="0" i="0" u="none" strike="noStrike" cap="none">
                <a:solidFill>
                  <a:schemeClr val="dk1"/>
                </a:solidFill>
                <a:latin typeface="Times"/>
                <a:ea typeface="Times"/>
                <a:cs typeface="Times"/>
                <a:sym typeface="Times"/>
              </a:defRPr>
            </a:lvl3pPr>
            <a:lvl4pPr marR="0" lvl="3" algn="l" rtl="0">
              <a:spcBef>
                <a:spcPts val="0"/>
              </a:spcBef>
              <a:spcAft>
                <a:spcPts val="0"/>
              </a:spcAft>
              <a:buSzPts val="1400"/>
              <a:buNone/>
              <a:defRPr sz="2400" b="0" i="0" u="none" strike="noStrike" cap="none">
                <a:solidFill>
                  <a:schemeClr val="dk1"/>
                </a:solidFill>
                <a:latin typeface="Times"/>
                <a:ea typeface="Times"/>
                <a:cs typeface="Times"/>
                <a:sym typeface="Times"/>
              </a:defRPr>
            </a:lvl4pPr>
            <a:lvl5pPr marR="0" lvl="4" algn="l" rtl="0">
              <a:spcBef>
                <a:spcPts val="0"/>
              </a:spcBef>
              <a:spcAft>
                <a:spcPts val="0"/>
              </a:spcAft>
              <a:buSzPts val="1400"/>
              <a:buNone/>
              <a:defRPr sz="2400" b="0" i="0" u="none" strike="noStrike" cap="none">
                <a:solidFill>
                  <a:schemeClr val="dk1"/>
                </a:solidFill>
                <a:latin typeface="Times"/>
                <a:ea typeface="Times"/>
                <a:cs typeface="Times"/>
                <a:sym typeface="Times"/>
              </a:defRPr>
            </a:lvl5pPr>
            <a:lvl6pPr marR="0" lvl="5" algn="l" rtl="0">
              <a:spcBef>
                <a:spcPts val="0"/>
              </a:spcBef>
              <a:spcAft>
                <a:spcPts val="0"/>
              </a:spcAft>
              <a:buSzPts val="1400"/>
              <a:buNone/>
              <a:defRPr sz="2400" b="0" i="0" u="none" strike="noStrike" cap="none">
                <a:solidFill>
                  <a:schemeClr val="dk1"/>
                </a:solidFill>
                <a:latin typeface="Times"/>
                <a:ea typeface="Times"/>
                <a:cs typeface="Times"/>
                <a:sym typeface="Times"/>
              </a:defRPr>
            </a:lvl6pPr>
            <a:lvl7pPr marR="0" lvl="6" algn="l" rtl="0">
              <a:spcBef>
                <a:spcPts val="0"/>
              </a:spcBef>
              <a:spcAft>
                <a:spcPts val="0"/>
              </a:spcAft>
              <a:buSzPts val="1400"/>
              <a:buNone/>
              <a:defRPr sz="2400" b="0" i="0" u="none" strike="noStrike" cap="none">
                <a:solidFill>
                  <a:schemeClr val="dk1"/>
                </a:solidFill>
                <a:latin typeface="Times"/>
                <a:ea typeface="Times"/>
                <a:cs typeface="Times"/>
                <a:sym typeface="Times"/>
              </a:defRPr>
            </a:lvl7pPr>
            <a:lvl8pPr marR="0" lvl="7" algn="l" rtl="0">
              <a:spcBef>
                <a:spcPts val="0"/>
              </a:spcBef>
              <a:spcAft>
                <a:spcPts val="0"/>
              </a:spcAft>
              <a:buSzPts val="1400"/>
              <a:buNone/>
              <a:defRPr sz="2400" b="0" i="0" u="none" strike="noStrike" cap="none">
                <a:solidFill>
                  <a:schemeClr val="dk1"/>
                </a:solidFill>
                <a:latin typeface="Times"/>
                <a:ea typeface="Times"/>
                <a:cs typeface="Times"/>
                <a:sym typeface="Times"/>
              </a:defRPr>
            </a:lvl8pPr>
            <a:lvl9pPr marR="0" lvl="8" algn="l" rtl="0">
              <a:spcBef>
                <a:spcPts val="0"/>
              </a:spcBef>
              <a:spcAft>
                <a:spcPts val="0"/>
              </a:spcAft>
              <a:buSzPts val="1400"/>
              <a:buNone/>
              <a:defRPr sz="2400" b="0" i="0" u="none" strike="noStrike" cap="none">
                <a:solidFill>
                  <a:schemeClr val="dk1"/>
                </a:solidFill>
                <a:latin typeface="Times"/>
                <a:ea typeface="Times"/>
                <a:cs typeface="Times"/>
                <a:sym typeface="Times"/>
              </a:defRPr>
            </a:lvl9pPr>
          </a:lstStyle>
          <a:p>
            <a:endParaRPr/>
          </a:p>
        </p:txBody>
      </p:sp>
      <p:sp>
        <p:nvSpPr>
          <p:cNvPr id="14" name="Google Shape;14;p1"/>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spcAft>
                <a:spcPts val="0"/>
              </a:spcAft>
              <a:buNone/>
              <a:defRPr sz="1400" b="1" i="0" u="none" strike="noStrike" cap="none">
                <a:solidFill>
                  <a:schemeClr val="dk1"/>
                </a:solidFill>
                <a:latin typeface="Arial"/>
                <a:ea typeface="Arial"/>
                <a:cs typeface="Arial"/>
                <a:sym typeface="Arial"/>
              </a:defRPr>
            </a:lvl1pPr>
            <a:lvl2pPr marL="0" marR="0" lvl="1" indent="0" algn="l" rtl="0">
              <a:spcBef>
                <a:spcPts val="0"/>
              </a:spcBef>
              <a:spcAft>
                <a:spcPts val="0"/>
              </a:spcAft>
              <a:buNone/>
              <a:defRPr sz="1400" b="1" i="0" u="none" strike="noStrike" cap="none">
                <a:solidFill>
                  <a:schemeClr val="dk1"/>
                </a:solidFill>
                <a:latin typeface="Arial"/>
                <a:ea typeface="Arial"/>
                <a:cs typeface="Arial"/>
                <a:sym typeface="Arial"/>
              </a:defRPr>
            </a:lvl2pPr>
            <a:lvl3pPr marL="0" marR="0" lvl="2" indent="0" algn="l" rtl="0">
              <a:spcBef>
                <a:spcPts val="0"/>
              </a:spcBef>
              <a:spcAft>
                <a:spcPts val="0"/>
              </a:spcAft>
              <a:buNone/>
              <a:defRPr sz="1400" b="1" i="0" u="none" strike="noStrike" cap="none">
                <a:solidFill>
                  <a:schemeClr val="dk1"/>
                </a:solidFill>
                <a:latin typeface="Arial"/>
                <a:ea typeface="Arial"/>
                <a:cs typeface="Arial"/>
                <a:sym typeface="Arial"/>
              </a:defRPr>
            </a:lvl3pPr>
            <a:lvl4pPr marL="0" marR="0" lvl="3" indent="0" algn="l" rtl="0">
              <a:spcBef>
                <a:spcPts val="0"/>
              </a:spcBef>
              <a:spcAft>
                <a:spcPts val="0"/>
              </a:spcAft>
              <a:buNone/>
              <a:defRPr sz="1400" b="1" i="0" u="none" strike="noStrike" cap="none">
                <a:solidFill>
                  <a:schemeClr val="dk1"/>
                </a:solidFill>
                <a:latin typeface="Arial"/>
                <a:ea typeface="Arial"/>
                <a:cs typeface="Arial"/>
                <a:sym typeface="Arial"/>
              </a:defRPr>
            </a:lvl4pPr>
            <a:lvl5pPr marL="0" marR="0" lvl="4" indent="0" algn="l" rtl="0">
              <a:spcBef>
                <a:spcPts val="0"/>
              </a:spcBef>
              <a:spcAft>
                <a:spcPts val="0"/>
              </a:spcAft>
              <a:buNone/>
              <a:defRPr sz="1400" b="1" i="0" u="none" strike="noStrike" cap="none">
                <a:solidFill>
                  <a:schemeClr val="dk1"/>
                </a:solidFill>
                <a:latin typeface="Arial"/>
                <a:ea typeface="Arial"/>
                <a:cs typeface="Arial"/>
                <a:sym typeface="Arial"/>
              </a:defRPr>
            </a:lvl5pPr>
            <a:lvl6pPr marL="0" marR="0" lvl="5" indent="0" algn="l" rtl="0">
              <a:spcBef>
                <a:spcPts val="0"/>
              </a:spcBef>
              <a:spcAft>
                <a:spcPts val="0"/>
              </a:spcAft>
              <a:buNone/>
              <a:defRPr sz="1400" b="1" i="0" u="none" strike="noStrike" cap="none">
                <a:solidFill>
                  <a:schemeClr val="dk1"/>
                </a:solidFill>
                <a:latin typeface="Arial"/>
                <a:ea typeface="Arial"/>
                <a:cs typeface="Arial"/>
                <a:sym typeface="Arial"/>
              </a:defRPr>
            </a:lvl6pPr>
            <a:lvl7pPr marL="0" marR="0" lvl="6" indent="0" algn="l" rtl="0">
              <a:spcBef>
                <a:spcPts val="0"/>
              </a:spcBef>
              <a:spcAft>
                <a:spcPts val="0"/>
              </a:spcAft>
              <a:buNone/>
              <a:defRPr sz="1400" b="1" i="0" u="none" strike="noStrike" cap="none">
                <a:solidFill>
                  <a:schemeClr val="dk1"/>
                </a:solidFill>
                <a:latin typeface="Arial"/>
                <a:ea typeface="Arial"/>
                <a:cs typeface="Arial"/>
                <a:sym typeface="Arial"/>
              </a:defRPr>
            </a:lvl7pPr>
            <a:lvl8pPr marL="0" marR="0" lvl="7" indent="0" algn="l" rtl="0">
              <a:spcBef>
                <a:spcPts val="0"/>
              </a:spcBef>
              <a:spcAft>
                <a:spcPts val="0"/>
              </a:spcAft>
              <a:buNone/>
              <a:defRPr sz="1400" b="1" i="0" u="none" strike="noStrike" cap="none">
                <a:solidFill>
                  <a:schemeClr val="dk1"/>
                </a:solidFill>
                <a:latin typeface="Arial"/>
                <a:ea typeface="Arial"/>
                <a:cs typeface="Arial"/>
                <a:sym typeface="Arial"/>
              </a:defRPr>
            </a:lvl8pPr>
            <a:lvl9pPr marL="0" marR="0" lvl="8" indent="0" algn="l" rtl="0">
              <a:spcBef>
                <a:spcPts val="0"/>
              </a:spcBef>
              <a:spcAft>
                <a:spcPts val="0"/>
              </a:spcAft>
              <a:buNone/>
              <a:defRPr sz="1400" b="1"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8"/>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3600"/>
              <a:buFont typeface="Times New Roman"/>
              <a:buNone/>
            </a:pPr>
            <a:r>
              <a:rPr lang="en-CA">
                <a:latin typeface="Times New Roman"/>
                <a:ea typeface="Times New Roman"/>
                <a:cs typeface="Times New Roman"/>
                <a:sym typeface="Times New Roman"/>
              </a:rPr>
              <a:t>Outline</a:t>
            </a:r>
            <a:endParaRPr/>
          </a:p>
        </p:txBody>
      </p:sp>
      <p:sp>
        <p:nvSpPr>
          <p:cNvPr id="179" name="Google Shape;179;p28"/>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CA"/>
              <a:t>2023-04-11</a:t>
            </a:r>
            <a:endParaRPr/>
          </a:p>
        </p:txBody>
      </p:sp>
      <p:sp>
        <p:nvSpPr>
          <p:cNvPr id="180" name="Google Shape;180;p28"/>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CA"/>
              <a:t>1</a:t>
            </a:fld>
            <a:endParaRPr/>
          </a:p>
        </p:txBody>
      </p:sp>
      <p:pic>
        <p:nvPicPr>
          <p:cNvPr id="181" name="Google Shape;181;p28"/>
          <p:cNvPicPr preferRelativeResize="0"/>
          <p:nvPr/>
        </p:nvPicPr>
        <p:blipFill rotWithShape="1">
          <a:blip r:embed="rId3">
            <a:alphaModFix/>
          </a:blip>
          <a:srcRect/>
          <a:stretch/>
        </p:blipFill>
        <p:spPr>
          <a:xfrm>
            <a:off x="2105422" y="3990"/>
            <a:ext cx="4990306" cy="1120754"/>
          </a:xfrm>
          <a:prstGeom prst="rect">
            <a:avLst/>
          </a:prstGeom>
          <a:noFill/>
          <a:ln>
            <a:noFill/>
          </a:ln>
        </p:spPr>
      </p:pic>
      <p:sp>
        <p:nvSpPr>
          <p:cNvPr id="182" name="Google Shape;182;p28"/>
          <p:cNvSpPr/>
          <p:nvPr/>
        </p:nvSpPr>
        <p:spPr>
          <a:xfrm>
            <a:off x="1691680" y="1772340"/>
            <a:ext cx="9144000" cy="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dk1"/>
              </a:buClr>
              <a:buSzPts val="1800"/>
              <a:buFont typeface="Arial"/>
              <a:buNone/>
            </a:pPr>
            <a:br>
              <a:rPr lang="en-CA" sz="1800" b="0" i="0" u="none" strike="noStrike" cap="none">
                <a:solidFill>
                  <a:schemeClr val="dk1"/>
                </a:solidFill>
                <a:latin typeface="Arial"/>
                <a:ea typeface="Arial"/>
                <a:cs typeface="Arial"/>
                <a:sym typeface="Arial"/>
              </a:rPr>
            </a:br>
            <a:endParaRPr sz="1800" b="0" i="0" u="none" strike="noStrike" cap="none">
              <a:solidFill>
                <a:schemeClr val="dk1"/>
              </a:solidFill>
              <a:latin typeface="Arial"/>
              <a:ea typeface="Arial"/>
              <a:cs typeface="Arial"/>
              <a:sym typeface="Arial"/>
            </a:endParaRPr>
          </a:p>
        </p:txBody>
      </p:sp>
      <p:sp>
        <p:nvSpPr>
          <p:cNvPr id="183" name="Google Shape;183;p28"/>
          <p:cNvSpPr txBox="1"/>
          <p:nvPr/>
        </p:nvSpPr>
        <p:spPr>
          <a:xfrm>
            <a:off x="1861458" y="1766122"/>
            <a:ext cx="5421084" cy="9541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CA" sz="2800" b="0" i="0" u="none" strike="noStrike" cap="none">
                <a:solidFill>
                  <a:schemeClr val="dk1"/>
                </a:solidFill>
                <a:latin typeface="Times New Roman"/>
                <a:ea typeface="Times New Roman"/>
                <a:cs typeface="Times New Roman"/>
                <a:sym typeface="Times New Roman"/>
              </a:rPr>
              <a:t>WIFI Security and </a:t>
            </a:r>
            <a:endParaRPr sz="2800" b="0" i="0" u="none" strike="noStrike" cap="none">
              <a:solidFill>
                <a:schemeClr val="dk1"/>
              </a:solidFill>
              <a:latin typeface="Times New Roman"/>
              <a:ea typeface="Times New Roman"/>
              <a:cs typeface="Times New Roman"/>
              <a:sym typeface="Times New Roman"/>
            </a:endParaRPr>
          </a:p>
          <a:p>
            <a:pPr marL="0" marR="0" lvl="0" indent="0" algn="ctr" rtl="0">
              <a:spcBef>
                <a:spcPts val="0"/>
              </a:spcBef>
              <a:spcAft>
                <a:spcPts val="0"/>
              </a:spcAft>
              <a:buNone/>
            </a:pPr>
            <a:r>
              <a:rPr lang="en-CA" sz="2800" b="0" i="0" u="none" strike="noStrike" cap="none">
                <a:solidFill>
                  <a:schemeClr val="dk1"/>
                </a:solidFill>
                <a:latin typeface="Times New Roman"/>
                <a:ea typeface="Times New Roman"/>
                <a:cs typeface="Times New Roman"/>
                <a:sym typeface="Times New Roman"/>
              </a:rPr>
              <a:t>Attacks </a:t>
            </a:r>
            <a:endParaRPr sz="2800" b="0" i="0" u="none" strike="noStrike" cap="none">
              <a:solidFill>
                <a:schemeClr val="dk1"/>
              </a:solidFill>
              <a:latin typeface="Times New Roman"/>
              <a:ea typeface="Times New Roman"/>
              <a:cs typeface="Times New Roman"/>
              <a:sym typeface="Times New Roman"/>
            </a:endParaRPr>
          </a:p>
        </p:txBody>
      </p:sp>
      <p:sp>
        <p:nvSpPr>
          <p:cNvPr id="184" name="Google Shape;184;p28"/>
          <p:cNvSpPr txBox="1"/>
          <p:nvPr/>
        </p:nvSpPr>
        <p:spPr>
          <a:xfrm>
            <a:off x="3419872" y="4090178"/>
            <a:ext cx="2808312"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chemeClr val="dk1"/>
              </a:buClr>
              <a:buSzPts val="1800"/>
              <a:buFont typeface="Times New Roman"/>
              <a:buNone/>
            </a:pPr>
            <a:r>
              <a:rPr lang="en-CA" sz="1800" b="1" i="0" u="none" strike="noStrike" cap="none">
                <a:solidFill>
                  <a:schemeClr val="dk1"/>
                </a:solidFill>
                <a:latin typeface="Times New Roman"/>
                <a:ea typeface="Times New Roman"/>
                <a:cs typeface="Times New Roman"/>
                <a:sym typeface="Times New Roman"/>
              </a:rPr>
              <a:t>Presented to:</a:t>
            </a:r>
            <a:endParaRPr/>
          </a:p>
          <a:p>
            <a:pPr marL="0" marR="0" lvl="0" indent="0" algn="l" rtl="0">
              <a:spcBef>
                <a:spcPts val="0"/>
              </a:spcBef>
              <a:spcAft>
                <a:spcPts val="0"/>
              </a:spcAft>
              <a:buClr>
                <a:schemeClr val="dk1"/>
              </a:buClr>
              <a:buSzPts val="1800"/>
              <a:buFont typeface="Times New Roman"/>
              <a:buNone/>
            </a:pPr>
            <a:r>
              <a:rPr lang="en-CA" sz="1800" b="0" i="0" u="none" strike="noStrike" cap="none">
                <a:solidFill>
                  <a:schemeClr val="dk1"/>
                </a:solidFill>
                <a:latin typeface="Times New Roman"/>
                <a:ea typeface="Times New Roman"/>
                <a:cs typeface="Times New Roman"/>
                <a:sym typeface="Times New Roman"/>
              </a:rPr>
              <a:t>Professor Ivan Pustogarov</a:t>
            </a:r>
            <a:endParaRPr sz="1800" b="0" i="0" u="none" strike="noStrike" cap="none">
              <a:solidFill>
                <a:schemeClr val="dk1"/>
              </a:solidFill>
              <a:latin typeface="Times New Roman"/>
              <a:ea typeface="Times New Roman"/>
              <a:cs typeface="Times New Roman"/>
              <a:sym typeface="Times New Roman"/>
            </a:endParaRPr>
          </a:p>
        </p:txBody>
      </p:sp>
      <p:sp>
        <p:nvSpPr>
          <p:cNvPr id="185" name="Google Shape;185;p28"/>
          <p:cNvSpPr txBox="1"/>
          <p:nvPr/>
        </p:nvSpPr>
        <p:spPr>
          <a:xfrm>
            <a:off x="6228184" y="4736509"/>
            <a:ext cx="2448272" cy="116955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chemeClr val="dk1"/>
              </a:buClr>
              <a:buSzPts val="1400"/>
              <a:buFont typeface="Times New Roman"/>
              <a:buNone/>
            </a:pPr>
            <a:r>
              <a:rPr lang="en-CA" sz="1400" b="1" i="0" u="none" strike="noStrike" cap="none">
                <a:solidFill>
                  <a:schemeClr val="dk1"/>
                </a:solidFill>
                <a:latin typeface="Times New Roman"/>
                <a:ea typeface="Times New Roman"/>
                <a:cs typeface="Times New Roman"/>
                <a:sym typeface="Times New Roman"/>
              </a:rPr>
              <a:t>Presented by:</a:t>
            </a:r>
            <a:endParaRPr/>
          </a:p>
          <a:p>
            <a:pPr marL="0" marR="0" lvl="0" indent="0" algn="l" rtl="0">
              <a:spcBef>
                <a:spcPts val="0"/>
              </a:spcBef>
              <a:spcAft>
                <a:spcPts val="0"/>
              </a:spcAft>
              <a:buClr>
                <a:schemeClr val="dk1"/>
              </a:buClr>
              <a:buSzPts val="1400"/>
              <a:buFont typeface="Times New Roman"/>
              <a:buNone/>
            </a:pPr>
            <a:r>
              <a:rPr lang="en-CA" sz="1400" b="0" i="0" u="none" strike="noStrike" cap="none">
                <a:solidFill>
                  <a:schemeClr val="dk1"/>
                </a:solidFill>
                <a:latin typeface="Times New Roman"/>
                <a:ea typeface="Times New Roman"/>
                <a:cs typeface="Times New Roman"/>
                <a:sym typeface="Times New Roman"/>
              </a:rPr>
              <a:t>Kartik Sahu- 40224524</a:t>
            </a:r>
            <a:endParaRPr/>
          </a:p>
          <a:p>
            <a:pPr marL="0" marR="0" lvl="0" indent="0" algn="l" rtl="0">
              <a:spcBef>
                <a:spcPts val="0"/>
              </a:spcBef>
              <a:spcAft>
                <a:spcPts val="0"/>
              </a:spcAft>
              <a:buNone/>
            </a:pPr>
            <a:r>
              <a:rPr lang="en-CA" sz="1400" b="0" i="0" u="none" strike="noStrike" cap="none">
                <a:solidFill>
                  <a:schemeClr val="dk1"/>
                </a:solidFill>
                <a:latin typeface="Times New Roman"/>
                <a:ea typeface="Times New Roman"/>
                <a:cs typeface="Times New Roman"/>
                <a:sym typeface="Times New Roman"/>
              </a:rPr>
              <a:t>Pooja Polampalli-</a:t>
            </a:r>
            <a:r>
              <a:rPr lang="en-CA" sz="1400" b="0" i="0" u="none" strike="noStrike" cap="none">
                <a:solidFill>
                  <a:srgbClr val="000000"/>
                </a:solidFill>
                <a:latin typeface="Times New Roman"/>
                <a:ea typeface="Times New Roman"/>
                <a:cs typeface="Times New Roman"/>
                <a:sym typeface="Times New Roman"/>
              </a:rPr>
              <a:t>40217185​</a:t>
            </a:r>
            <a:endParaRPr sz="14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CA" sz="1400">
                <a:solidFill>
                  <a:schemeClr val="dk1"/>
                </a:solidFill>
                <a:latin typeface="Times New Roman"/>
                <a:ea typeface="Times New Roman"/>
                <a:cs typeface="Times New Roman"/>
                <a:sym typeface="Times New Roman"/>
              </a:rPr>
              <a:t>Syeda Maria Anjum-40216612</a:t>
            </a:r>
            <a:endParaRPr/>
          </a:p>
          <a:p>
            <a:pPr marL="0" marR="0" lvl="0" indent="0" algn="l" rtl="0">
              <a:spcBef>
                <a:spcPts val="0"/>
              </a:spcBef>
              <a:spcAft>
                <a:spcPts val="0"/>
              </a:spcAft>
              <a:buClr>
                <a:schemeClr val="dk1"/>
              </a:buClr>
              <a:buSzPts val="1400"/>
              <a:buFont typeface="Times New Roman"/>
              <a:buNone/>
            </a:pPr>
            <a:r>
              <a:rPr lang="en-CA" sz="1400">
                <a:solidFill>
                  <a:schemeClr val="dk1"/>
                </a:solidFill>
                <a:latin typeface="Times New Roman"/>
                <a:ea typeface="Times New Roman"/>
                <a:cs typeface="Times New Roman"/>
                <a:sym typeface="Times New Roman"/>
              </a:rPr>
              <a:t>Viraj Bhanushali- </a:t>
            </a:r>
            <a:r>
              <a:rPr lang="en-CA" sz="1400" b="0" i="0" u="none" strike="noStrike">
                <a:solidFill>
                  <a:srgbClr val="000000"/>
                </a:solidFill>
                <a:latin typeface="Times New Roman"/>
                <a:ea typeface="Times New Roman"/>
                <a:cs typeface="Times New Roman"/>
                <a:sym typeface="Times New Roman"/>
              </a:rPr>
              <a:t>40222104</a:t>
            </a:r>
            <a:endParaRPr sz="1400">
              <a:solidFill>
                <a:schemeClr val="dk1"/>
              </a:solidFill>
              <a:latin typeface="Times New Roman"/>
              <a:ea typeface="Times New Roman"/>
              <a:cs typeface="Times New Roman"/>
              <a:sym typeface="Times New Roman"/>
            </a:endParaRPr>
          </a:p>
        </p:txBody>
      </p:sp>
      <p:sp>
        <p:nvSpPr>
          <p:cNvPr id="186" name="Google Shape;186;p28"/>
          <p:cNvSpPr txBox="1"/>
          <p:nvPr/>
        </p:nvSpPr>
        <p:spPr>
          <a:xfrm>
            <a:off x="1242542" y="2946108"/>
            <a:ext cx="7272808" cy="83099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Clr>
                <a:schemeClr val="dk1"/>
              </a:buClr>
              <a:buSzPts val="2400"/>
              <a:buFont typeface="Times New Roman"/>
              <a:buNone/>
            </a:pPr>
            <a:r>
              <a:rPr lang="en-CA" sz="2400" b="1">
                <a:solidFill>
                  <a:schemeClr val="dk1"/>
                </a:solidFill>
                <a:latin typeface="Times New Roman"/>
                <a:ea typeface="Times New Roman"/>
                <a:cs typeface="Times New Roman"/>
                <a:sym typeface="Times New Roman"/>
              </a:rPr>
              <a:t>INSE 6120 - </a:t>
            </a:r>
            <a:r>
              <a:rPr lang="en-CA" sz="2400">
                <a:solidFill>
                  <a:schemeClr val="dk1"/>
                </a:solidFill>
                <a:latin typeface="Times New Roman"/>
                <a:ea typeface="Times New Roman"/>
                <a:cs typeface="Times New Roman"/>
                <a:sym typeface="Times New Roman"/>
              </a:rPr>
              <a:t>Cryptographic Protocols and Network Security</a:t>
            </a:r>
            <a:endParaRPr sz="2400" b="1">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3C200-7A42-3C97-C79C-4477AC3945FA}"/>
              </a:ext>
            </a:extLst>
          </p:cNvPr>
          <p:cNvSpPr>
            <a:spLocks noGrp="1"/>
          </p:cNvSpPr>
          <p:nvPr>
            <p:ph type="title"/>
          </p:nvPr>
        </p:nvSpPr>
        <p:spPr/>
        <p:txBody>
          <a:bodyPr/>
          <a:lstStyle/>
          <a:p>
            <a:r>
              <a:rPr lang="en-CA" dirty="0">
                <a:latin typeface="Times New Roman"/>
                <a:ea typeface="Times New Roman"/>
                <a:cs typeface="Times New Roman"/>
                <a:sym typeface="Times New Roman"/>
              </a:rPr>
              <a:t>Implementation </a:t>
            </a:r>
            <a:r>
              <a:rPr lang="en-CA" sz="2800" dirty="0">
                <a:latin typeface="Times New Roman"/>
                <a:ea typeface="Times New Roman"/>
                <a:cs typeface="Times New Roman"/>
                <a:sym typeface="Times New Roman"/>
              </a:rPr>
              <a:t>(Cont.)</a:t>
            </a:r>
            <a:endParaRPr lang="en-US" dirty="0"/>
          </a:p>
        </p:txBody>
      </p:sp>
      <p:sp>
        <p:nvSpPr>
          <p:cNvPr id="4" name="Slide Number Placeholder 3">
            <a:extLst>
              <a:ext uri="{FF2B5EF4-FFF2-40B4-BE49-F238E27FC236}">
                <a16:creationId xmlns:a16="http://schemas.microsoft.com/office/drawing/2014/main" id="{10FC195C-7512-D7FE-FA52-DFA44927C902}"/>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CA" smtClean="0"/>
              <a:t>10</a:t>
            </a:fld>
            <a:endParaRPr lang="en-CA"/>
          </a:p>
        </p:txBody>
      </p:sp>
      <p:pic>
        <p:nvPicPr>
          <p:cNvPr id="2050" name="Picture 2">
            <a:extLst>
              <a:ext uri="{FF2B5EF4-FFF2-40B4-BE49-F238E27FC236}">
                <a16:creationId xmlns:a16="http://schemas.microsoft.com/office/drawing/2014/main" id="{698CBCD3-ABD6-3101-30C7-15DFF182EF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914" y="1478999"/>
            <a:ext cx="7804171" cy="37096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7614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6FDC52-1C04-FE68-2BF5-ABA12BA213B5}"/>
              </a:ext>
            </a:extLst>
          </p:cNvPr>
          <p:cNvSpPr>
            <a:spLocks noGrp="1"/>
          </p:cNvSpPr>
          <p:nvPr>
            <p:ph type="title"/>
          </p:nvPr>
        </p:nvSpPr>
        <p:spPr/>
        <p:txBody>
          <a:bodyPr/>
          <a:lstStyle/>
          <a:p>
            <a:r>
              <a:rPr lang="en-CA" dirty="0">
                <a:latin typeface="Times New Roman"/>
                <a:ea typeface="Times New Roman"/>
                <a:cs typeface="Times New Roman"/>
                <a:sym typeface="Times New Roman"/>
              </a:rPr>
              <a:t>Implementation </a:t>
            </a:r>
            <a:r>
              <a:rPr lang="en-CA" sz="2800" dirty="0">
                <a:latin typeface="Times New Roman"/>
                <a:ea typeface="Times New Roman"/>
                <a:cs typeface="Times New Roman"/>
                <a:sym typeface="Times New Roman"/>
              </a:rPr>
              <a:t>(Cont.)</a:t>
            </a:r>
            <a:endParaRPr lang="en-US" dirty="0"/>
          </a:p>
        </p:txBody>
      </p:sp>
      <p:sp>
        <p:nvSpPr>
          <p:cNvPr id="4" name="Slide Number Placeholder 3">
            <a:extLst>
              <a:ext uri="{FF2B5EF4-FFF2-40B4-BE49-F238E27FC236}">
                <a16:creationId xmlns:a16="http://schemas.microsoft.com/office/drawing/2014/main" id="{4200E8E6-BE41-C0AF-B152-D9C64E763381}"/>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CA" smtClean="0"/>
              <a:t>11</a:t>
            </a:fld>
            <a:endParaRPr lang="en-CA"/>
          </a:p>
        </p:txBody>
      </p:sp>
      <p:pic>
        <p:nvPicPr>
          <p:cNvPr id="3074" name="Picture 2">
            <a:extLst>
              <a:ext uri="{FF2B5EF4-FFF2-40B4-BE49-F238E27FC236}">
                <a16:creationId xmlns:a16="http://schemas.microsoft.com/office/drawing/2014/main" id="{43019B05-5E10-85D6-D09E-4AD3032BB9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401873"/>
            <a:ext cx="7829550" cy="43291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9389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DACDB-0BE4-62CE-734B-94BCC8CBFE14}"/>
              </a:ext>
            </a:extLst>
          </p:cNvPr>
          <p:cNvSpPr>
            <a:spLocks noGrp="1"/>
          </p:cNvSpPr>
          <p:nvPr>
            <p:ph type="title"/>
          </p:nvPr>
        </p:nvSpPr>
        <p:spPr/>
        <p:txBody>
          <a:bodyPr/>
          <a:lstStyle/>
          <a:p>
            <a:r>
              <a:rPr lang="en-CA" dirty="0">
                <a:latin typeface="Times New Roman"/>
                <a:ea typeface="Times New Roman"/>
                <a:cs typeface="Times New Roman"/>
                <a:sym typeface="Times New Roman"/>
              </a:rPr>
              <a:t>Implementation </a:t>
            </a:r>
            <a:r>
              <a:rPr lang="en-CA" sz="2800" dirty="0">
                <a:latin typeface="Times New Roman"/>
                <a:ea typeface="Times New Roman"/>
                <a:cs typeface="Times New Roman"/>
                <a:sym typeface="Times New Roman"/>
              </a:rPr>
              <a:t>(Cont.)</a:t>
            </a:r>
            <a:endParaRPr lang="en-US" dirty="0"/>
          </a:p>
        </p:txBody>
      </p:sp>
      <p:sp>
        <p:nvSpPr>
          <p:cNvPr id="4" name="Slide Number Placeholder 3">
            <a:extLst>
              <a:ext uri="{FF2B5EF4-FFF2-40B4-BE49-F238E27FC236}">
                <a16:creationId xmlns:a16="http://schemas.microsoft.com/office/drawing/2014/main" id="{0EC78C6C-3072-7299-A380-BC76E421D253}"/>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CA" smtClean="0"/>
              <a:t>12</a:t>
            </a:fld>
            <a:endParaRPr lang="en-CA"/>
          </a:p>
        </p:txBody>
      </p:sp>
      <p:pic>
        <p:nvPicPr>
          <p:cNvPr id="4098" name="Picture 2">
            <a:extLst>
              <a:ext uri="{FF2B5EF4-FFF2-40B4-BE49-F238E27FC236}">
                <a16:creationId xmlns:a16="http://schemas.microsoft.com/office/drawing/2014/main" id="{A868E43D-CA80-3498-AD1F-E950B74761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6177" y="1339701"/>
            <a:ext cx="7483586" cy="5137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83768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DC1CC-B58B-AB6D-D842-A92E10E9D0BD}"/>
              </a:ext>
            </a:extLst>
          </p:cNvPr>
          <p:cNvSpPr>
            <a:spLocks noGrp="1"/>
          </p:cNvSpPr>
          <p:nvPr>
            <p:ph type="title"/>
          </p:nvPr>
        </p:nvSpPr>
        <p:spPr/>
        <p:txBody>
          <a:bodyPr/>
          <a:lstStyle/>
          <a:p>
            <a:r>
              <a:rPr lang="en-CA" dirty="0">
                <a:latin typeface="Times New Roman"/>
                <a:ea typeface="Times New Roman"/>
                <a:cs typeface="Times New Roman"/>
                <a:sym typeface="Times New Roman"/>
              </a:rPr>
              <a:t>Implementation </a:t>
            </a:r>
            <a:r>
              <a:rPr lang="en-CA" sz="2800" dirty="0">
                <a:latin typeface="Times New Roman"/>
                <a:ea typeface="Times New Roman"/>
                <a:cs typeface="Times New Roman"/>
                <a:sym typeface="Times New Roman"/>
              </a:rPr>
              <a:t>(Cont.)</a:t>
            </a:r>
            <a:endParaRPr lang="en-US" dirty="0"/>
          </a:p>
        </p:txBody>
      </p:sp>
      <p:sp>
        <p:nvSpPr>
          <p:cNvPr id="4" name="Slide Number Placeholder 3">
            <a:extLst>
              <a:ext uri="{FF2B5EF4-FFF2-40B4-BE49-F238E27FC236}">
                <a16:creationId xmlns:a16="http://schemas.microsoft.com/office/drawing/2014/main" id="{31A2DA57-B4A6-A375-46EE-4C6011C65298}"/>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CA" smtClean="0"/>
              <a:t>13</a:t>
            </a:fld>
            <a:endParaRPr lang="en-CA"/>
          </a:p>
        </p:txBody>
      </p:sp>
      <p:pic>
        <p:nvPicPr>
          <p:cNvPr id="5122" name="Picture 2">
            <a:extLst>
              <a:ext uri="{FF2B5EF4-FFF2-40B4-BE49-F238E27FC236}">
                <a16:creationId xmlns:a16="http://schemas.microsoft.com/office/drawing/2014/main" id="{879D7F43-4DE4-697E-5515-B08CA91B71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371600"/>
            <a:ext cx="7537450" cy="4401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50340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7"/>
          <p:cNvSpPr txBox="1">
            <a:spLocks noGrp="1"/>
          </p:cNvSpPr>
          <p:nvPr>
            <p:ph type="title"/>
          </p:nvPr>
        </p:nvSpPr>
        <p:spPr>
          <a:xfrm>
            <a:off x="574157" y="381000"/>
            <a:ext cx="8176437" cy="743744"/>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dk1"/>
              </a:buClr>
              <a:buSzPct val="100000"/>
              <a:buFont typeface="Times New Roman"/>
              <a:buNone/>
            </a:pPr>
            <a:r>
              <a:rPr lang="en-CA" dirty="0">
                <a:latin typeface="Times New Roman"/>
                <a:ea typeface="Times New Roman"/>
                <a:cs typeface="Times New Roman"/>
                <a:sym typeface="Times New Roman"/>
              </a:rPr>
              <a:t>How WPA fixed the shortcomings of WEP?</a:t>
            </a:r>
            <a:endParaRPr dirty="0"/>
          </a:p>
        </p:txBody>
      </p:sp>
      <p:sp>
        <p:nvSpPr>
          <p:cNvPr id="258" name="Google Shape;258;p37"/>
          <p:cNvSpPr txBox="1">
            <a:spLocks noGrp="1"/>
          </p:cNvSpPr>
          <p:nvPr>
            <p:ph type="body" idx="1"/>
          </p:nvPr>
        </p:nvSpPr>
        <p:spPr>
          <a:xfrm>
            <a:off x="747600" y="1274753"/>
            <a:ext cx="7767750" cy="5081597"/>
          </a:xfrm>
          <a:prstGeom prst="rect">
            <a:avLst/>
          </a:prstGeom>
          <a:solidFill>
            <a:schemeClr val="lt1"/>
          </a:solidFill>
          <a:ln>
            <a:noFill/>
          </a:ln>
        </p:spPr>
        <p:txBody>
          <a:bodyPr spcFirstLastPara="1" wrap="square" lIns="91425" tIns="45700" rIns="91425" bIns="45700" anchor="t" anchorCtr="0">
            <a:noAutofit/>
          </a:bodyPr>
          <a:lstStyle/>
          <a:p>
            <a:pPr marL="0" lvl="0" indent="0" algn="l" rtl="0">
              <a:lnSpc>
                <a:spcPct val="115000"/>
              </a:lnSpc>
              <a:spcBef>
                <a:spcPts val="1700"/>
              </a:spcBef>
              <a:spcAft>
                <a:spcPts val="0"/>
              </a:spcAft>
              <a:buClr>
                <a:schemeClr val="dk1"/>
              </a:buClr>
              <a:buSzPts val="1100"/>
              <a:buFont typeface="Arial"/>
              <a:buNone/>
            </a:pPr>
            <a:r>
              <a:rPr lang="en-CA" sz="1400" dirty="0">
                <a:latin typeface="Times New Roman" panose="02020603050405020304" pitchFamily="18" charset="0"/>
                <a:ea typeface="Roboto"/>
                <a:cs typeface="Times New Roman" panose="02020603050405020304" pitchFamily="18" charset="0"/>
                <a:sym typeface="Roboto"/>
              </a:rPr>
              <a:t>The Wired Equivalent Privacy (WEP) protocol had flaws, so WPA was created. WPA was created to address WEP's shortcomings while waiting for WPA2. WPA made several WEP improvements:</a:t>
            </a:r>
            <a:endParaRPr sz="1400" dirty="0">
              <a:latin typeface="Times New Roman" panose="02020603050405020304" pitchFamily="18" charset="0"/>
              <a:ea typeface="Roboto"/>
              <a:cs typeface="Times New Roman" panose="02020603050405020304" pitchFamily="18" charset="0"/>
              <a:sym typeface="Roboto"/>
            </a:endParaRPr>
          </a:p>
          <a:p>
            <a:pPr algn="just"/>
            <a:r>
              <a:rPr lang="en-CA" sz="1400" dirty="0">
                <a:latin typeface="Times New Roman" panose="02020603050405020304" pitchFamily="18" charset="0"/>
                <a:cs typeface="Times New Roman" panose="02020603050405020304" pitchFamily="18" charset="0"/>
              </a:rPr>
              <a:t>Stronger encryption: WPA uses the Temporal Key Integrity Protocol (TKIP) encryption protocol, which is much stronger than the encryption used in WEP. TKIP constantly changes the encryption keys to make it difficult for attackers to crack them.</a:t>
            </a:r>
          </a:p>
          <a:p>
            <a:pPr algn="just"/>
            <a:r>
              <a:rPr lang="en-CA" sz="1400" dirty="0">
                <a:latin typeface="Times New Roman" panose="02020603050405020304" pitchFamily="18" charset="0"/>
                <a:cs typeface="Times New Roman" panose="02020603050405020304" pitchFamily="18" charset="0"/>
              </a:rPr>
              <a:t>Authentication: WPA uses a more secure authentication method called 802.1x authentication, which requires users to provide a unique login credential before they can connect to the wireless network. This prevents unauthorized users from accessing the network.</a:t>
            </a:r>
          </a:p>
          <a:p>
            <a:pPr algn="just"/>
            <a:r>
              <a:rPr lang="en-CA" sz="1400" dirty="0">
                <a:latin typeface="Times New Roman" panose="02020603050405020304" pitchFamily="18" charset="0"/>
                <a:cs typeface="Times New Roman" panose="02020603050405020304" pitchFamily="18" charset="0"/>
              </a:rPr>
              <a:t>Key management: WPA uses a more sophisticated key management system that automatically generates and distributes keys to devices on the network. This makes it easier to manage and secure the network.</a:t>
            </a:r>
          </a:p>
          <a:p>
            <a:pPr algn="just"/>
            <a:r>
              <a:rPr lang="en-CA" sz="1400" b="0" i="0" dirty="0">
                <a:solidFill>
                  <a:srgbClr val="374151"/>
                </a:solidFill>
                <a:effectLst/>
                <a:latin typeface="Times New Roman" panose="02020603050405020304" pitchFamily="18" charset="0"/>
                <a:cs typeface="Times New Roman" panose="02020603050405020304" pitchFamily="18" charset="0"/>
              </a:rPr>
              <a:t>Message Integrity Check: WPA uses Message Integrity Check (MIC), which provides protection against attacks that alter the data being transmitted, such as packet injection attacks. MIC ensures that the data being transmitted has not been tampered with.</a:t>
            </a:r>
            <a:endParaRPr lang="en-CA" sz="1400" dirty="0">
              <a:latin typeface="Times New Roman" panose="02020603050405020304" pitchFamily="18" charset="0"/>
              <a:cs typeface="Times New Roman" panose="02020603050405020304" pitchFamily="18" charset="0"/>
            </a:endParaRPr>
          </a:p>
          <a:p>
            <a:pPr algn="just"/>
            <a:r>
              <a:rPr lang="en-CA" sz="1400" dirty="0">
                <a:latin typeface="Times New Roman" panose="02020603050405020304" pitchFamily="18" charset="0"/>
                <a:cs typeface="Times New Roman" panose="02020603050405020304" pitchFamily="18" charset="0"/>
              </a:rPr>
              <a:t>Robust security protocols: WPA includes several security protocols such as Message Integrity Check (MIC) and the Counter Mode with CBC-MAC Protocol (CCMP) that help protect against attacks such as replay attacks and message forgery.</a:t>
            </a:r>
          </a:p>
          <a:p>
            <a:pPr marL="76200" indent="0" algn="just">
              <a:buNone/>
            </a:pPr>
            <a:r>
              <a:rPr lang="en-CA" sz="1400" dirty="0">
                <a:latin typeface="Times New Roman" panose="02020603050405020304" pitchFamily="18" charset="0"/>
                <a:cs typeface="Times New Roman" panose="02020603050405020304" pitchFamily="18" charset="0"/>
              </a:rPr>
              <a:t>Overall, WPA has significantly improved the security of wireless networks compared to WEP. It is important to note that newer and more secure wireless security protocols such as WPA2 and WPA3 have since been developed to further enhance wireless network security.</a:t>
            </a:r>
          </a:p>
        </p:txBody>
      </p:sp>
      <p:sp>
        <p:nvSpPr>
          <p:cNvPr id="259" name="Google Shape;259;p37"/>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CA"/>
              <a:t>2023-04-12</a:t>
            </a:r>
            <a:endParaRPr/>
          </a:p>
        </p:txBody>
      </p:sp>
      <p:sp>
        <p:nvSpPr>
          <p:cNvPr id="260" name="Google Shape;260;p37"/>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CA"/>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8"/>
          <p:cNvSpPr txBox="1">
            <a:spLocks noGrp="1"/>
          </p:cNvSpPr>
          <p:nvPr>
            <p:ph type="body" idx="1"/>
          </p:nvPr>
        </p:nvSpPr>
        <p:spPr>
          <a:xfrm>
            <a:off x="685800" y="2775843"/>
            <a:ext cx="7829550" cy="864096"/>
          </a:xfrm>
          <a:prstGeom prst="rect">
            <a:avLst/>
          </a:prstGeom>
          <a:solidFill>
            <a:schemeClr val="lt1"/>
          </a:solid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CA" dirty="0">
                <a:latin typeface="Times New Roman" panose="02020603050405020304" pitchFamily="18" charset="0"/>
                <a:cs typeface="Times New Roman" panose="02020603050405020304" pitchFamily="18" charset="0"/>
              </a:rPr>
              <a:t>Thank You!</a:t>
            </a:r>
            <a:endParaRPr dirty="0">
              <a:latin typeface="Times New Roman" panose="02020603050405020304" pitchFamily="18" charset="0"/>
              <a:cs typeface="Times New Roman" panose="02020603050405020304" pitchFamily="18" charset="0"/>
            </a:endParaRPr>
          </a:p>
        </p:txBody>
      </p:sp>
      <p:sp>
        <p:nvSpPr>
          <p:cNvPr id="266" name="Google Shape;266;p38"/>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CA"/>
              <a:t>2023-04-12</a:t>
            </a:r>
            <a:endParaRPr/>
          </a:p>
        </p:txBody>
      </p:sp>
      <p:sp>
        <p:nvSpPr>
          <p:cNvPr id="267" name="Google Shape;267;p38"/>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CA"/>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9"/>
          <p:cNvSpPr txBox="1">
            <a:spLocks noGrp="1"/>
          </p:cNvSpPr>
          <p:nvPr>
            <p:ph type="title"/>
          </p:nvPr>
        </p:nvSpPr>
        <p:spPr>
          <a:xfrm>
            <a:off x="685800" y="381000"/>
            <a:ext cx="7829550" cy="743744"/>
          </a:xfrm>
        </p:spPr>
        <p:txBody>
          <a:bodyPr spcFirstLastPara="1" wrap="square" lIns="91425" tIns="45700" rIns="91425" bIns="45700" anchor="ctr" anchorCtr="0">
            <a:normAutofit/>
          </a:bodyPr>
          <a:lstStyle/>
          <a:p>
            <a:pPr marL="0" lvl="0" indent="0"/>
            <a:r>
              <a:rPr lang="en-CA" b="0" i="0" u="none" strike="noStrike" cap="none" dirty="0">
                <a:latin typeface="Times New Roman" panose="02020603050405020304" pitchFamily="18" charset="0"/>
                <a:cs typeface="Times New Roman" panose="02020603050405020304" pitchFamily="18" charset="0"/>
                <a:sym typeface="Arial"/>
              </a:rPr>
              <a:t>Index</a:t>
            </a:r>
          </a:p>
        </p:txBody>
      </p:sp>
      <p:sp>
        <p:nvSpPr>
          <p:cNvPr id="2" name="TextBox 1">
            <a:extLst>
              <a:ext uri="{FF2B5EF4-FFF2-40B4-BE49-F238E27FC236}">
                <a16:creationId xmlns:a16="http://schemas.microsoft.com/office/drawing/2014/main" id="{C33475E9-A00E-0635-7599-85C325CA6623}"/>
              </a:ext>
            </a:extLst>
          </p:cNvPr>
          <p:cNvSpPr txBox="1"/>
          <p:nvPr/>
        </p:nvSpPr>
        <p:spPr>
          <a:xfrm>
            <a:off x="967562" y="1648046"/>
            <a:ext cx="7547787" cy="3572539"/>
          </a:xfrm>
          <a:prstGeom prst="rect">
            <a:avLst/>
          </a:prstGeom>
          <a:solidFill>
            <a:schemeClr val="lt1"/>
          </a:solidFill>
          <a:ln>
            <a:noFill/>
          </a:ln>
        </p:spPr>
        <p:txBody>
          <a:bodyPr spcFirstLastPara="1" wrap="square" lIns="91425" tIns="45700" rIns="91425" bIns="45700" rtlCol="0" anchor="t" anchorCtr="0">
            <a:normAutofit/>
          </a:bodyPr>
          <a:lstStyle/>
          <a:p>
            <a:pPr marL="457200" indent="-381000">
              <a:lnSpc>
                <a:spcPct val="90000"/>
              </a:lnSpc>
              <a:spcBef>
                <a:spcPts val="1000"/>
              </a:spcBef>
              <a:buClr>
                <a:schemeClr val="dk1"/>
              </a:buClr>
              <a:buSzPts val="2400"/>
              <a:buFont typeface="Arial"/>
              <a:buChar char="•"/>
            </a:pPr>
            <a:r>
              <a:rPr lang="en-US" sz="20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Introduction</a:t>
            </a:r>
          </a:p>
          <a:p>
            <a:pPr marL="457200" indent="-381000">
              <a:lnSpc>
                <a:spcPct val="90000"/>
              </a:lnSpc>
              <a:spcBef>
                <a:spcPts val="1000"/>
              </a:spcBef>
              <a:buClr>
                <a:schemeClr val="dk1"/>
              </a:buClr>
              <a:buSzPts val="2400"/>
              <a:buFont typeface="Arial"/>
              <a:buChar char="•"/>
            </a:pPr>
            <a:r>
              <a:rPr lang="en-US" sz="20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Stream Ciphers</a:t>
            </a:r>
          </a:p>
          <a:p>
            <a:pPr marL="457200" indent="-381000">
              <a:lnSpc>
                <a:spcPct val="90000"/>
              </a:lnSpc>
              <a:spcBef>
                <a:spcPts val="1000"/>
              </a:spcBef>
              <a:buClr>
                <a:schemeClr val="dk1"/>
              </a:buClr>
              <a:buSzPts val="2400"/>
              <a:buFont typeface="Arial"/>
              <a:buChar char="•"/>
            </a:pPr>
            <a:r>
              <a:rPr lang="en-US" sz="20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How Does the WEP Encryption Work?</a:t>
            </a:r>
          </a:p>
          <a:p>
            <a:pPr marL="457200" indent="-381000">
              <a:lnSpc>
                <a:spcPct val="90000"/>
              </a:lnSpc>
              <a:spcBef>
                <a:spcPts val="1000"/>
              </a:spcBef>
              <a:buClr>
                <a:schemeClr val="dk1"/>
              </a:buClr>
              <a:buSzPts val="2400"/>
              <a:buFont typeface="Arial"/>
              <a:buChar char="•"/>
            </a:pPr>
            <a:r>
              <a:rPr lang="en-US" sz="20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Vulnerabilities in WEP</a:t>
            </a:r>
          </a:p>
          <a:p>
            <a:pPr marL="457200" indent="-381000">
              <a:lnSpc>
                <a:spcPct val="90000"/>
              </a:lnSpc>
              <a:spcBef>
                <a:spcPts val="1000"/>
              </a:spcBef>
              <a:buClr>
                <a:schemeClr val="dk1"/>
              </a:buClr>
              <a:buSzPts val="2400"/>
              <a:buFont typeface="Arial"/>
              <a:buChar char="•"/>
            </a:pPr>
            <a:r>
              <a:rPr lang="en-US" sz="20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How the attack works?</a:t>
            </a:r>
          </a:p>
          <a:p>
            <a:pPr marL="457200" indent="-381000">
              <a:lnSpc>
                <a:spcPct val="90000"/>
              </a:lnSpc>
              <a:spcBef>
                <a:spcPts val="1000"/>
              </a:spcBef>
              <a:buClr>
                <a:schemeClr val="dk1"/>
              </a:buClr>
              <a:buSzPts val="2400"/>
              <a:buFont typeface="Arial"/>
              <a:buChar char="•"/>
            </a:pPr>
            <a:r>
              <a:rPr lang="en-US" sz="20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Implementation of attack</a:t>
            </a:r>
          </a:p>
          <a:p>
            <a:pPr marL="457200" indent="-381000">
              <a:lnSpc>
                <a:spcPct val="90000"/>
              </a:lnSpc>
              <a:spcBef>
                <a:spcPts val="1000"/>
              </a:spcBef>
              <a:buClr>
                <a:schemeClr val="dk1"/>
              </a:buClr>
              <a:buSzPts val="2400"/>
              <a:buFont typeface="Arial"/>
              <a:buChar char="•"/>
            </a:pPr>
            <a:r>
              <a:rPr lang="en-US" sz="2000" b="0" i="0" u="none" strike="noStrike" cap="none" dirty="0">
                <a:solidFill>
                  <a:schemeClr val="dk1"/>
                </a:solidFill>
                <a:latin typeface="Times New Roman" panose="02020603050405020304" pitchFamily="18" charset="0"/>
                <a:ea typeface="Calibri"/>
                <a:cs typeface="Times New Roman" panose="02020603050405020304" pitchFamily="18" charset="0"/>
                <a:sym typeface="Calibri"/>
              </a:rPr>
              <a:t>How WPA overcomes WEP shortcomings</a:t>
            </a:r>
          </a:p>
          <a:p>
            <a:pPr marL="457200" indent="-381000">
              <a:lnSpc>
                <a:spcPct val="90000"/>
              </a:lnSpc>
              <a:spcBef>
                <a:spcPts val="1000"/>
              </a:spcBef>
              <a:buClr>
                <a:schemeClr val="dk1"/>
              </a:buClr>
              <a:buSzPts val="2400"/>
              <a:buFont typeface="Arial"/>
              <a:buChar char="•"/>
            </a:pPr>
            <a:endParaRPr lang="en-US" sz="2400" b="0" i="0" u="none" strike="noStrike" cap="none" dirty="0">
              <a:solidFill>
                <a:schemeClr val="dk1"/>
              </a:solidFill>
              <a:latin typeface="Calibri"/>
              <a:ea typeface="Calibri"/>
              <a:cs typeface="Calibri"/>
              <a:sym typeface="Calibri"/>
            </a:endParaRPr>
          </a:p>
        </p:txBody>
      </p:sp>
      <p:sp>
        <p:nvSpPr>
          <p:cNvPr id="193" name="Google Shape;193;p29"/>
          <p:cNvSpPr txBox="1">
            <a:spLocks noGrp="1"/>
          </p:cNvSpPr>
          <p:nvPr>
            <p:ph type="sldNum" idx="12"/>
          </p:nvPr>
        </p:nvSpPr>
        <p:spPr>
          <a:xfrm>
            <a:off x="7956376" y="6356350"/>
            <a:ext cx="558974" cy="365125"/>
          </a:xfrm>
        </p:spPr>
        <p:txBody>
          <a:bodyPr spcFirstLastPara="1" wrap="square" lIns="91425" tIns="45700" rIns="91425" bIns="45700" anchor="ctr" anchorCtr="0">
            <a:normAutofit/>
          </a:bodyPr>
          <a:lstStyle/>
          <a:p>
            <a:pPr>
              <a:lnSpc>
                <a:spcPct val="90000"/>
              </a:lnSpc>
              <a:spcAft>
                <a:spcPts val="600"/>
              </a:spcAft>
            </a:pPr>
            <a:fld id="{00000000-1234-1234-1234-123412341234}" type="slidenum">
              <a:rPr lang="en-CA"/>
              <a:pPr>
                <a:lnSpc>
                  <a:spcPct val="90000"/>
                </a:lnSpc>
                <a:spcAft>
                  <a:spcPts val="600"/>
                </a:spcAft>
              </a:pPr>
              <a:t>2</a:t>
            </a:fld>
            <a:endParaRPr lang="en-CA"/>
          </a:p>
        </p:txBody>
      </p:sp>
      <p:sp>
        <p:nvSpPr>
          <p:cNvPr id="192" name="Google Shape;192;p29" hidden="1"/>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600"/>
              </a:spcAft>
              <a:buNone/>
            </a:pPr>
            <a:r>
              <a:rPr lang="en-CA"/>
              <a:t>2023-04-11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0"/>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imes New Roman"/>
              <a:buNone/>
            </a:pPr>
            <a:r>
              <a:rPr lang="en-CA" dirty="0">
                <a:latin typeface="Times New Roman"/>
                <a:ea typeface="Times New Roman"/>
                <a:cs typeface="Times New Roman"/>
                <a:sym typeface="Times New Roman"/>
              </a:rPr>
              <a:t>WEP – An Introduction </a:t>
            </a:r>
            <a:endParaRPr dirty="0"/>
          </a:p>
        </p:txBody>
      </p:sp>
      <p:sp>
        <p:nvSpPr>
          <p:cNvPr id="199" name="Google Shape;199;p30"/>
          <p:cNvSpPr txBox="1">
            <a:spLocks noGrp="1"/>
          </p:cNvSpPr>
          <p:nvPr>
            <p:ph type="body" idx="1"/>
          </p:nvPr>
        </p:nvSpPr>
        <p:spPr>
          <a:xfrm>
            <a:off x="685800" y="1412776"/>
            <a:ext cx="7829550" cy="3672408"/>
          </a:xfrm>
          <a:prstGeom prst="rect">
            <a:avLst/>
          </a:prstGeom>
          <a:solidFill>
            <a:schemeClr val="lt1"/>
          </a:solidFill>
          <a:ln>
            <a:noFill/>
          </a:ln>
        </p:spPr>
        <p:txBody>
          <a:bodyPr spcFirstLastPara="1" wrap="square" lIns="91425" tIns="45700" rIns="91425" bIns="45700" anchor="t" anchorCtr="0">
            <a:normAutofit/>
          </a:bodyPr>
          <a:lstStyle/>
          <a:p>
            <a:pPr marL="0" lvl="0" indent="0" algn="l" rtl="0">
              <a:lnSpc>
                <a:spcPct val="115000"/>
              </a:lnSpc>
              <a:spcBef>
                <a:spcPts val="0"/>
              </a:spcBef>
              <a:spcAft>
                <a:spcPts val="0"/>
              </a:spcAft>
              <a:buClr>
                <a:schemeClr val="dk1"/>
              </a:buClr>
              <a:buSzPts val="1100"/>
              <a:buFont typeface="Arial"/>
              <a:buNone/>
            </a:pPr>
            <a:r>
              <a:rPr lang="en-CA" sz="1600" dirty="0">
                <a:latin typeface="Times New Roman" panose="02020603050405020304" pitchFamily="18" charset="0"/>
                <a:ea typeface="Roboto"/>
                <a:cs typeface="Times New Roman" panose="02020603050405020304" pitchFamily="18" charset="0"/>
                <a:sym typeface="Roboto"/>
              </a:rPr>
              <a:t>Wireless Equivalent Privacy (WEP) is an early Wi-Fi encryption standard that was first used in 1997 as part of the original IEEE 802.11 wireless network protocol. WEP was made to protect the privacy and integrity of data sent between Wi-Fi devices by giving them the same level of security as wired networks. Its main goal was to stop unauthorized access and eavesdropping on wireless networks. As Wi-Fi technology became more popular, people became more worried about their privacy and safety.</a:t>
            </a:r>
          </a:p>
          <a:p>
            <a:pPr marL="0" lvl="0" indent="0" algn="l" rtl="0">
              <a:lnSpc>
                <a:spcPct val="115000"/>
              </a:lnSpc>
              <a:spcBef>
                <a:spcPts val="0"/>
              </a:spcBef>
              <a:spcAft>
                <a:spcPts val="0"/>
              </a:spcAft>
              <a:buClr>
                <a:schemeClr val="dk1"/>
              </a:buClr>
              <a:buSzPts val="1100"/>
              <a:buFont typeface="Arial"/>
              <a:buNone/>
            </a:pPr>
            <a:r>
              <a:rPr lang="en-CA" sz="1600" dirty="0">
                <a:latin typeface="Times New Roman" panose="02020603050405020304" pitchFamily="18" charset="0"/>
                <a:ea typeface="Roboto"/>
                <a:cs typeface="Times New Roman" panose="02020603050405020304" pitchFamily="18" charset="0"/>
                <a:sym typeface="Roboto"/>
              </a:rPr>
              <a:t>WEP uses the RC4 stream cipher to encrypt data and the Cyclic Redundancy Check (CRC-32) to make sure that the data is correct. But as time went on, flaws and weaknesses in the way WEP was made were found, which made it useless in the end. WEP was the first widely used encryption standard for Wi-Fi networks, but it is now considered to be out of date and unsafe. This introduction will give an overview of WEP's history, how it worked, and why it was eventually replaced by stronger security protocols.</a:t>
            </a:r>
            <a:endParaRPr sz="1600" dirty="0">
              <a:latin typeface="Times New Roman" panose="02020603050405020304" pitchFamily="18" charset="0"/>
              <a:ea typeface="Times New Roman"/>
              <a:cs typeface="Times New Roman" panose="02020603050405020304" pitchFamily="18" charset="0"/>
              <a:sym typeface="Times New Roman"/>
            </a:endParaRPr>
          </a:p>
        </p:txBody>
      </p:sp>
      <p:sp>
        <p:nvSpPr>
          <p:cNvPr id="200" name="Google Shape;200;p30"/>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CA"/>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1"/>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imes New Roman"/>
              <a:buNone/>
            </a:pPr>
            <a:r>
              <a:rPr lang="en-CA" dirty="0">
                <a:latin typeface="Times New Roman"/>
                <a:ea typeface="Times New Roman"/>
                <a:cs typeface="Times New Roman"/>
                <a:sym typeface="Times New Roman"/>
              </a:rPr>
              <a:t>Stream cipher</a:t>
            </a:r>
            <a:endParaRPr dirty="0"/>
          </a:p>
        </p:txBody>
      </p:sp>
      <p:sp>
        <p:nvSpPr>
          <p:cNvPr id="206" name="Google Shape;206;p31"/>
          <p:cNvSpPr txBox="1">
            <a:spLocks noGrp="1"/>
          </p:cNvSpPr>
          <p:nvPr>
            <p:ph type="body" idx="1"/>
          </p:nvPr>
        </p:nvSpPr>
        <p:spPr>
          <a:xfrm>
            <a:off x="685800" y="1340768"/>
            <a:ext cx="7829550" cy="3744416"/>
          </a:xfrm>
          <a:prstGeom prst="rect">
            <a:avLst/>
          </a:prstGeom>
          <a:solidFill>
            <a:schemeClr val="lt1"/>
          </a:solid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1800"/>
              <a:buNone/>
            </a:pPr>
            <a:endParaRPr sz="1800" b="0" dirty="0"/>
          </a:p>
        </p:txBody>
      </p:sp>
      <p:sp>
        <p:nvSpPr>
          <p:cNvPr id="207" name="Google Shape;207;p31"/>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CA"/>
              <a:t>2023-04-11</a:t>
            </a:r>
            <a:endParaRPr/>
          </a:p>
        </p:txBody>
      </p:sp>
      <p:sp>
        <p:nvSpPr>
          <p:cNvPr id="208" name="Google Shape;208;p31"/>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CA"/>
              <a:t>4</a:t>
            </a:fld>
            <a:endParaRPr/>
          </a:p>
        </p:txBody>
      </p:sp>
      <p:pic>
        <p:nvPicPr>
          <p:cNvPr id="2" name="Google Shape;209;p31">
            <a:extLst>
              <a:ext uri="{FF2B5EF4-FFF2-40B4-BE49-F238E27FC236}">
                <a16:creationId xmlns:a16="http://schemas.microsoft.com/office/drawing/2014/main" id="{195660C8-6815-75CA-0A7B-C9F8455D9024}"/>
              </a:ext>
            </a:extLst>
          </p:cNvPr>
          <p:cNvPicPr preferRelativeResize="0"/>
          <p:nvPr/>
        </p:nvPicPr>
        <p:blipFill>
          <a:blip r:embed="rId3">
            <a:alphaModFix/>
          </a:blip>
          <a:stretch>
            <a:fillRect/>
          </a:stretch>
        </p:blipFill>
        <p:spPr>
          <a:xfrm>
            <a:off x="0" y="1265274"/>
            <a:ext cx="9144000" cy="478465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2"/>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imes New Roman"/>
              <a:buNone/>
            </a:pPr>
            <a:r>
              <a:rPr lang="en-CA" dirty="0">
                <a:latin typeface="Times New Roman"/>
                <a:ea typeface="Times New Roman"/>
                <a:cs typeface="Times New Roman"/>
                <a:sym typeface="Times New Roman"/>
              </a:rPr>
              <a:t>Stream Cipher </a:t>
            </a:r>
            <a:r>
              <a:rPr lang="en-CA" sz="2800" dirty="0">
                <a:latin typeface="Times New Roman"/>
                <a:ea typeface="Times New Roman"/>
                <a:cs typeface="Times New Roman"/>
                <a:sym typeface="Times New Roman"/>
              </a:rPr>
              <a:t>(Cont.)</a:t>
            </a:r>
            <a:endParaRPr dirty="0"/>
          </a:p>
        </p:txBody>
      </p:sp>
      <p:sp>
        <p:nvSpPr>
          <p:cNvPr id="215" name="Google Shape;215;p32"/>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CA"/>
              <a:t>2023-04-11</a:t>
            </a:r>
            <a:endParaRPr/>
          </a:p>
        </p:txBody>
      </p:sp>
      <p:sp>
        <p:nvSpPr>
          <p:cNvPr id="216" name="Google Shape;216;p32"/>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CA"/>
              <a:t>5</a:t>
            </a:fld>
            <a:endParaRPr/>
          </a:p>
        </p:txBody>
      </p:sp>
      <p:pic>
        <p:nvPicPr>
          <p:cNvPr id="217" name="Google Shape;217;p32"/>
          <p:cNvPicPr preferRelativeResize="0"/>
          <p:nvPr/>
        </p:nvPicPr>
        <p:blipFill>
          <a:blip r:embed="rId3">
            <a:alphaModFix/>
          </a:blip>
          <a:stretch>
            <a:fillRect/>
          </a:stretch>
        </p:blipFill>
        <p:spPr>
          <a:xfrm>
            <a:off x="272300" y="1316751"/>
            <a:ext cx="4204385" cy="2359673"/>
          </a:xfrm>
          <a:prstGeom prst="rect">
            <a:avLst/>
          </a:prstGeom>
          <a:noFill/>
          <a:ln>
            <a:noFill/>
          </a:ln>
        </p:spPr>
      </p:pic>
      <p:pic>
        <p:nvPicPr>
          <p:cNvPr id="218" name="Google Shape;218;p32"/>
          <p:cNvPicPr preferRelativeResize="0"/>
          <p:nvPr/>
        </p:nvPicPr>
        <p:blipFill>
          <a:blip r:embed="rId4">
            <a:alphaModFix/>
          </a:blip>
          <a:stretch>
            <a:fillRect/>
          </a:stretch>
        </p:blipFill>
        <p:spPr>
          <a:xfrm>
            <a:off x="4396700" y="1316750"/>
            <a:ext cx="4403600" cy="2359675"/>
          </a:xfrm>
          <a:prstGeom prst="rect">
            <a:avLst/>
          </a:prstGeom>
          <a:noFill/>
          <a:ln>
            <a:noFill/>
          </a:ln>
        </p:spPr>
      </p:pic>
      <p:pic>
        <p:nvPicPr>
          <p:cNvPr id="219" name="Google Shape;219;p32"/>
          <p:cNvPicPr preferRelativeResize="0"/>
          <p:nvPr/>
        </p:nvPicPr>
        <p:blipFill>
          <a:blip r:embed="rId5">
            <a:alphaModFix/>
          </a:blip>
          <a:stretch>
            <a:fillRect/>
          </a:stretch>
        </p:blipFill>
        <p:spPr>
          <a:xfrm>
            <a:off x="2094030" y="3868431"/>
            <a:ext cx="4226031" cy="2359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3"/>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imes New Roman"/>
              <a:buNone/>
            </a:pPr>
            <a:r>
              <a:rPr lang="en-CA" dirty="0">
                <a:latin typeface="Times New Roman"/>
                <a:ea typeface="Times New Roman"/>
                <a:cs typeface="Times New Roman"/>
                <a:sym typeface="Times New Roman"/>
              </a:rPr>
              <a:t>How does WEP encryption work?</a:t>
            </a:r>
            <a:endParaRPr dirty="0"/>
          </a:p>
        </p:txBody>
      </p:sp>
      <p:sp>
        <p:nvSpPr>
          <p:cNvPr id="226" name="Google Shape;226;p33"/>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CA"/>
              <a:t>2023-04-11</a:t>
            </a:r>
            <a:endParaRPr/>
          </a:p>
        </p:txBody>
      </p:sp>
      <p:sp>
        <p:nvSpPr>
          <p:cNvPr id="227" name="Google Shape;227;p33"/>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CA"/>
              <a:t>6</a:t>
            </a:fld>
            <a:endParaRPr/>
          </a:p>
        </p:txBody>
      </p:sp>
      <p:pic>
        <p:nvPicPr>
          <p:cNvPr id="1028" name="Picture 4">
            <a:extLst>
              <a:ext uri="{FF2B5EF4-FFF2-40B4-BE49-F238E27FC236}">
                <a16:creationId xmlns:a16="http://schemas.microsoft.com/office/drawing/2014/main" id="{7AB00FB0-87BD-5DCB-0B0B-050222315F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17736"/>
            <a:ext cx="9144000" cy="44973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4"/>
          <p:cNvSpPr txBox="1">
            <a:spLocks noGrp="1"/>
          </p:cNvSpPr>
          <p:nvPr>
            <p:ph type="title"/>
          </p:nvPr>
        </p:nvSpPr>
        <p:spPr>
          <a:xfrm>
            <a:off x="685800" y="381000"/>
            <a:ext cx="7829400" cy="743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CA" dirty="0">
                <a:latin typeface="Times New Roman" panose="02020603050405020304" pitchFamily="18" charset="0"/>
                <a:cs typeface="Times New Roman" panose="02020603050405020304" pitchFamily="18" charset="0"/>
              </a:rPr>
              <a:t>Vulnerabilities in WEP </a:t>
            </a:r>
            <a:endParaRPr dirty="0">
              <a:latin typeface="Times New Roman" panose="02020603050405020304" pitchFamily="18" charset="0"/>
              <a:cs typeface="Times New Roman" panose="02020603050405020304" pitchFamily="18" charset="0"/>
            </a:endParaRPr>
          </a:p>
        </p:txBody>
      </p:sp>
      <p:sp>
        <p:nvSpPr>
          <p:cNvPr id="234" name="Google Shape;234;p34"/>
          <p:cNvSpPr txBox="1">
            <a:spLocks noGrp="1"/>
          </p:cNvSpPr>
          <p:nvPr>
            <p:ph type="body" idx="1"/>
          </p:nvPr>
        </p:nvSpPr>
        <p:spPr>
          <a:xfrm>
            <a:off x="628724" y="1315750"/>
            <a:ext cx="7886476" cy="5161250"/>
          </a:xfrm>
          <a:prstGeom prst="rect">
            <a:avLst/>
          </a:prstGeom>
        </p:spPr>
        <p:txBody>
          <a:bodyPr spcFirstLastPara="1" wrap="square" lIns="91425" tIns="45700" rIns="91425" bIns="45700" anchor="t" anchorCtr="0">
            <a:noAutofit/>
          </a:bodyPr>
          <a:lstStyle/>
          <a:p>
            <a:pPr marL="0" lvl="0" indent="0" algn="just" rtl="0">
              <a:lnSpc>
                <a:spcPct val="115000"/>
              </a:lnSpc>
              <a:spcBef>
                <a:spcPts val="0"/>
              </a:spcBef>
              <a:spcAft>
                <a:spcPts val="0"/>
              </a:spcAft>
              <a:buClr>
                <a:schemeClr val="dk1"/>
              </a:buClr>
              <a:buSzPts val="1100"/>
              <a:buFont typeface="Arial"/>
              <a:buNone/>
            </a:pPr>
            <a:r>
              <a:rPr lang="en-CA" sz="1400" dirty="0">
                <a:latin typeface="Times New Roman" panose="02020603050405020304" pitchFamily="18" charset="0"/>
                <a:ea typeface="Roboto"/>
                <a:cs typeface="Times New Roman" panose="02020603050405020304" pitchFamily="18" charset="0"/>
                <a:sym typeface="Roboto"/>
              </a:rPr>
              <a:t>WEP (Wired Equivalent Privacy) was the first security protocol introduced for wireless networks, but it had several shortcomings that made it vulnerable to various types of attacks. </a:t>
            </a:r>
            <a:endParaRPr sz="1400" dirty="0">
              <a:latin typeface="Times New Roman" panose="02020603050405020304" pitchFamily="18" charset="0"/>
              <a:ea typeface="Roboto"/>
              <a:cs typeface="Times New Roman" panose="02020603050405020304" pitchFamily="18" charset="0"/>
              <a:sym typeface="Roboto"/>
            </a:endParaRPr>
          </a:p>
          <a:p>
            <a:pPr marL="457200" lvl="0" indent="-311150" algn="just" rtl="0">
              <a:lnSpc>
                <a:spcPct val="115000"/>
              </a:lnSpc>
              <a:spcBef>
                <a:spcPts val="1700"/>
              </a:spcBef>
              <a:spcAft>
                <a:spcPts val="0"/>
              </a:spcAft>
              <a:buClr>
                <a:schemeClr val="dk1"/>
              </a:buClr>
              <a:buSzPts val="1300"/>
              <a:buFont typeface="Roboto"/>
              <a:buAutoNum type="arabicPeriod"/>
            </a:pPr>
            <a:r>
              <a:rPr lang="en-CA" sz="1400" dirty="0">
                <a:latin typeface="Times New Roman" panose="02020603050405020304" pitchFamily="18" charset="0"/>
                <a:ea typeface="Roboto"/>
                <a:cs typeface="Times New Roman" panose="02020603050405020304" pitchFamily="18" charset="0"/>
                <a:sym typeface="Roboto"/>
              </a:rPr>
              <a:t>Weak encryption: Attackers can exploit WEP's RC4 stream cipher's vulnerabilities. WEP's static key and poor key management make RC4 weak.</a:t>
            </a:r>
            <a:endParaRPr sz="1400" dirty="0">
              <a:latin typeface="Times New Roman" panose="02020603050405020304" pitchFamily="18" charset="0"/>
              <a:ea typeface="Roboto"/>
              <a:cs typeface="Times New Roman" panose="02020603050405020304" pitchFamily="18" charset="0"/>
              <a:sym typeface="Roboto"/>
            </a:endParaRPr>
          </a:p>
          <a:p>
            <a:pPr marL="457200" lvl="0" indent="-311150" algn="just" rtl="0">
              <a:lnSpc>
                <a:spcPct val="115000"/>
              </a:lnSpc>
              <a:spcBef>
                <a:spcPts val="0"/>
              </a:spcBef>
              <a:spcAft>
                <a:spcPts val="0"/>
              </a:spcAft>
              <a:buClr>
                <a:schemeClr val="dk1"/>
              </a:buClr>
              <a:buSzPts val="1300"/>
              <a:buFont typeface="Roboto"/>
              <a:buAutoNum type="arabicPeriod"/>
            </a:pPr>
            <a:r>
              <a:rPr lang="en-CA" sz="1400" dirty="0">
                <a:latin typeface="Times New Roman" panose="02020603050405020304" pitchFamily="18" charset="0"/>
                <a:ea typeface="Roboto"/>
                <a:cs typeface="Times New Roman" panose="02020603050405020304" pitchFamily="18" charset="0"/>
                <a:sym typeface="Roboto"/>
              </a:rPr>
              <a:t>Initialization Vector (IV) reuse: WEP encrypts data with a shared secret key and a 24-bit IV. In busy networks, 24-bit IVs are reused because they are too small. This allows attackers to gather enough encrypted packets with the same IV for statistical attacks and key recovery.</a:t>
            </a:r>
            <a:endParaRPr sz="1400" dirty="0">
              <a:latin typeface="Times New Roman" panose="02020603050405020304" pitchFamily="18" charset="0"/>
              <a:ea typeface="Roboto"/>
              <a:cs typeface="Times New Roman" panose="02020603050405020304" pitchFamily="18" charset="0"/>
              <a:sym typeface="Roboto"/>
            </a:endParaRPr>
          </a:p>
          <a:p>
            <a:pPr marL="457200" lvl="0" indent="-311150" algn="just" rtl="0">
              <a:lnSpc>
                <a:spcPct val="115000"/>
              </a:lnSpc>
              <a:spcBef>
                <a:spcPts val="0"/>
              </a:spcBef>
              <a:spcAft>
                <a:spcPts val="0"/>
              </a:spcAft>
              <a:buClr>
                <a:schemeClr val="dk1"/>
              </a:buClr>
              <a:buSzPts val="1300"/>
              <a:buFont typeface="Roboto"/>
              <a:buAutoNum type="arabicPeriod"/>
            </a:pPr>
            <a:r>
              <a:rPr lang="en-CA" sz="1400" dirty="0">
                <a:latin typeface="Times New Roman" panose="02020603050405020304" pitchFamily="18" charset="0"/>
                <a:ea typeface="Roboto"/>
                <a:cs typeface="Times New Roman" panose="02020603050405020304" pitchFamily="18" charset="0"/>
                <a:sym typeface="Roboto"/>
              </a:rPr>
              <a:t>No key management: WEP does not allow automatic key distribution or rotation, so the same static key is used for long periods. As a key is used longer, it becomes easier to crack, making the network more vulnerable to attacks.</a:t>
            </a:r>
            <a:endParaRPr sz="1400" dirty="0">
              <a:latin typeface="Times New Roman" panose="02020603050405020304" pitchFamily="18" charset="0"/>
              <a:ea typeface="Roboto"/>
              <a:cs typeface="Times New Roman" panose="02020603050405020304" pitchFamily="18" charset="0"/>
              <a:sym typeface="Roboto"/>
            </a:endParaRPr>
          </a:p>
          <a:p>
            <a:pPr marL="457200" lvl="0" indent="-311150" algn="just" rtl="0">
              <a:lnSpc>
                <a:spcPct val="115000"/>
              </a:lnSpc>
              <a:spcBef>
                <a:spcPts val="0"/>
              </a:spcBef>
              <a:spcAft>
                <a:spcPts val="0"/>
              </a:spcAft>
              <a:buClr>
                <a:schemeClr val="dk1"/>
              </a:buClr>
              <a:buSzPts val="1300"/>
              <a:buFont typeface="Roboto"/>
              <a:buAutoNum type="arabicPeriod"/>
            </a:pPr>
            <a:r>
              <a:rPr lang="en-CA" sz="1400" dirty="0">
                <a:latin typeface="Times New Roman" panose="02020603050405020304" pitchFamily="18" charset="0"/>
                <a:ea typeface="Roboto"/>
                <a:cs typeface="Times New Roman" panose="02020603050405020304" pitchFamily="18" charset="0"/>
                <a:sym typeface="Roboto"/>
              </a:rPr>
              <a:t>Lack of data integrity: WEP's CRC-32 checksum algorithm is linear and easily reversible, making it insecure. This allows bit-flipping attacks-attackers to alter data packets in transit without being detected.</a:t>
            </a:r>
            <a:endParaRPr sz="1400" dirty="0">
              <a:latin typeface="Times New Roman" panose="02020603050405020304" pitchFamily="18" charset="0"/>
              <a:ea typeface="Roboto"/>
              <a:cs typeface="Times New Roman" panose="02020603050405020304" pitchFamily="18" charset="0"/>
              <a:sym typeface="Roboto"/>
            </a:endParaRPr>
          </a:p>
          <a:p>
            <a:pPr marL="457200" lvl="0" indent="-311150" algn="just" rtl="0">
              <a:lnSpc>
                <a:spcPct val="115000"/>
              </a:lnSpc>
              <a:spcBef>
                <a:spcPts val="0"/>
              </a:spcBef>
              <a:spcAft>
                <a:spcPts val="0"/>
              </a:spcAft>
              <a:buClr>
                <a:schemeClr val="dk1"/>
              </a:buClr>
              <a:buSzPts val="1300"/>
              <a:buFont typeface="Roboto"/>
              <a:buAutoNum type="arabicPeriod"/>
            </a:pPr>
            <a:r>
              <a:rPr lang="en-CA" sz="1400" dirty="0">
                <a:latin typeface="Times New Roman" panose="02020603050405020304" pitchFamily="18" charset="0"/>
                <a:ea typeface="Roboto"/>
                <a:cs typeface="Times New Roman" panose="02020603050405020304" pitchFamily="18" charset="0"/>
                <a:sym typeface="Roboto"/>
              </a:rPr>
              <a:t>No user authentication: WEP's shared secret key authentication is weak. If they get the shared key, unauthorized users can join the network easily.</a:t>
            </a:r>
            <a:endParaRPr sz="1400" dirty="0">
              <a:latin typeface="Times New Roman" panose="02020603050405020304" pitchFamily="18" charset="0"/>
              <a:ea typeface="Roboto"/>
              <a:cs typeface="Times New Roman" panose="02020603050405020304" pitchFamily="18" charset="0"/>
              <a:sym typeface="Roboto"/>
            </a:endParaRPr>
          </a:p>
          <a:p>
            <a:pPr marL="457200" lvl="0" indent="-311150" algn="just" rtl="0">
              <a:lnSpc>
                <a:spcPct val="115000"/>
              </a:lnSpc>
              <a:spcBef>
                <a:spcPts val="0"/>
              </a:spcBef>
              <a:spcAft>
                <a:spcPts val="0"/>
              </a:spcAft>
              <a:buClr>
                <a:schemeClr val="dk1"/>
              </a:buClr>
              <a:buSzPts val="1300"/>
              <a:buFont typeface="Roboto"/>
              <a:buAutoNum type="arabicPeriod"/>
            </a:pPr>
            <a:r>
              <a:rPr lang="en-CA" sz="1400" dirty="0">
                <a:latin typeface="Times New Roman" panose="02020603050405020304" pitchFamily="18" charset="0"/>
                <a:ea typeface="Roboto"/>
                <a:cs typeface="Times New Roman" panose="02020603050405020304" pitchFamily="18" charset="0"/>
                <a:sym typeface="Roboto"/>
              </a:rPr>
              <a:t>Brute-force attacks: With enough encrypted packets with reused IVs, attackers can brute-force the WEP key due to weak encryption and key management.</a:t>
            </a:r>
            <a:endParaRPr sz="1400" dirty="0">
              <a:latin typeface="Times New Roman" panose="02020603050405020304" pitchFamily="18" charset="0"/>
              <a:ea typeface="Roboto"/>
              <a:cs typeface="Times New Roman" panose="02020603050405020304" pitchFamily="18" charset="0"/>
              <a:sym typeface="Roboto"/>
            </a:endParaRPr>
          </a:p>
          <a:p>
            <a:pPr marL="0" lvl="0" indent="0" algn="just" rtl="0">
              <a:lnSpc>
                <a:spcPct val="115000"/>
              </a:lnSpc>
              <a:spcBef>
                <a:spcPts val="1700"/>
              </a:spcBef>
              <a:spcAft>
                <a:spcPts val="0"/>
              </a:spcAft>
              <a:buClr>
                <a:schemeClr val="dk1"/>
              </a:buClr>
              <a:buSzPts val="1100"/>
              <a:buFont typeface="Arial"/>
              <a:buNone/>
            </a:pPr>
            <a:r>
              <a:rPr lang="en-CA" sz="1400" dirty="0">
                <a:latin typeface="Times New Roman" panose="02020603050405020304" pitchFamily="18" charset="0"/>
                <a:ea typeface="Roboto"/>
                <a:cs typeface="Times New Roman" panose="02020603050405020304" pitchFamily="18" charset="0"/>
                <a:sym typeface="Roboto"/>
              </a:rPr>
              <a:t>Wi-Fi Protected Access (WPA) and WPA2 were developed in response to the vulnerabilities in WEP; these protocols offer stronger encryption, key management, and data integrity than WEP.</a:t>
            </a:r>
            <a:endParaRPr sz="1400" dirty="0">
              <a:latin typeface="Times New Roman" panose="02020603050405020304" pitchFamily="18" charset="0"/>
              <a:cs typeface="Times New Roman" panose="02020603050405020304" pitchFamily="18" charset="0"/>
            </a:endParaRPr>
          </a:p>
        </p:txBody>
      </p:sp>
      <p:sp>
        <p:nvSpPr>
          <p:cNvPr id="235" name="Google Shape;235;p34"/>
          <p:cNvSpPr txBox="1">
            <a:spLocks noGrp="1"/>
          </p:cNvSpPr>
          <p:nvPr>
            <p:ph type="sldNum" idx="12"/>
          </p:nvPr>
        </p:nvSpPr>
        <p:spPr>
          <a:xfrm>
            <a:off x="7956376" y="6356350"/>
            <a:ext cx="5589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Font typeface="Arial"/>
              <a:buNone/>
            </a:pPr>
            <a:fld id="{00000000-1234-1234-1234-123412341234}" type="slidenum">
              <a:rPr lang="en-CA"/>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5"/>
          <p:cNvSpPr txBox="1">
            <a:spLocks noGrp="1"/>
          </p:cNvSpPr>
          <p:nvPr>
            <p:ph type="title"/>
          </p:nvPr>
        </p:nvSpPr>
        <p:spPr>
          <a:xfrm>
            <a:off x="685800" y="381000"/>
            <a:ext cx="7829400" cy="743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CA" dirty="0">
                <a:latin typeface="Times New Roman" panose="02020603050405020304" pitchFamily="18" charset="0"/>
                <a:cs typeface="Times New Roman" panose="02020603050405020304" pitchFamily="18" charset="0"/>
              </a:rPr>
              <a:t>How does this hack work?</a:t>
            </a:r>
            <a:endParaRPr dirty="0">
              <a:latin typeface="Times New Roman" panose="02020603050405020304" pitchFamily="18" charset="0"/>
              <a:cs typeface="Times New Roman" panose="02020603050405020304" pitchFamily="18" charset="0"/>
            </a:endParaRPr>
          </a:p>
        </p:txBody>
      </p:sp>
      <p:sp>
        <p:nvSpPr>
          <p:cNvPr id="242" name="Google Shape;242;p35"/>
          <p:cNvSpPr txBox="1">
            <a:spLocks noGrp="1"/>
          </p:cNvSpPr>
          <p:nvPr>
            <p:ph type="body" idx="1"/>
          </p:nvPr>
        </p:nvSpPr>
        <p:spPr>
          <a:xfrm>
            <a:off x="685800" y="1350334"/>
            <a:ext cx="7829400" cy="4359349"/>
          </a:xfrm>
          <a:prstGeom prst="rect">
            <a:avLst/>
          </a:prstGeom>
        </p:spPr>
        <p:txBody>
          <a:bodyPr spcFirstLastPara="1" wrap="square" lIns="91425" tIns="45700" rIns="91425" bIns="45700" anchor="t" anchorCtr="0">
            <a:noAutofit/>
          </a:bodyPr>
          <a:lstStyle/>
          <a:p>
            <a:pPr marL="371475" lvl="0" indent="-285750" algn="l" rtl="0">
              <a:lnSpc>
                <a:spcPct val="115000"/>
              </a:lnSpc>
              <a:spcBef>
                <a:spcPts val="0"/>
              </a:spcBef>
              <a:spcAft>
                <a:spcPts val="0"/>
              </a:spcAft>
              <a:buClr>
                <a:schemeClr val="dk1"/>
              </a:buClr>
              <a:buSzPts val="2250"/>
              <a:buFont typeface="Arial" panose="020B0604020202020204" pitchFamily="34" charset="0"/>
              <a:buChar char="•"/>
            </a:pPr>
            <a:r>
              <a:rPr lang="en-CA" sz="1800" dirty="0">
                <a:latin typeface="Times New Roman" panose="02020603050405020304" pitchFamily="18" charset="0"/>
                <a:ea typeface="Roboto"/>
                <a:cs typeface="Times New Roman" panose="02020603050405020304" pitchFamily="18" charset="0"/>
                <a:sym typeface="Roboto"/>
              </a:rPr>
              <a:t>WEP (Wired Equivalent Privacy) is an old wireless security protocol that is easily broken.</a:t>
            </a:r>
            <a:endParaRPr sz="1800" dirty="0">
              <a:latin typeface="Times New Roman" panose="02020603050405020304" pitchFamily="18" charset="0"/>
              <a:ea typeface="Roboto"/>
              <a:cs typeface="Times New Roman" panose="02020603050405020304" pitchFamily="18" charset="0"/>
              <a:sym typeface="Roboto"/>
            </a:endParaRPr>
          </a:p>
          <a:p>
            <a:pPr marL="371475" lvl="0" indent="-285750" algn="l" rtl="0">
              <a:lnSpc>
                <a:spcPct val="115000"/>
              </a:lnSpc>
              <a:spcBef>
                <a:spcPts val="0"/>
              </a:spcBef>
              <a:spcAft>
                <a:spcPts val="0"/>
              </a:spcAft>
              <a:buClr>
                <a:schemeClr val="dk1"/>
              </a:buClr>
              <a:buSzPts val="2250"/>
              <a:buFont typeface="Arial" panose="020B0604020202020204" pitchFamily="34" charset="0"/>
              <a:buChar char="•"/>
            </a:pPr>
            <a:r>
              <a:rPr lang="en-CA" sz="1800" dirty="0">
                <a:latin typeface="Times New Roman" panose="02020603050405020304" pitchFamily="18" charset="0"/>
                <a:ea typeface="Roboto"/>
                <a:cs typeface="Times New Roman" panose="02020603050405020304" pitchFamily="18" charset="0"/>
                <a:sym typeface="Roboto"/>
              </a:rPr>
              <a:t>WEP uses the RC4 encryption algorithm to encrypt packets sent between the router and client devices.</a:t>
            </a:r>
            <a:endParaRPr sz="1800" dirty="0">
              <a:latin typeface="Times New Roman" panose="02020603050405020304" pitchFamily="18" charset="0"/>
              <a:ea typeface="Roboto"/>
              <a:cs typeface="Times New Roman" panose="02020603050405020304" pitchFamily="18" charset="0"/>
              <a:sym typeface="Roboto"/>
            </a:endParaRPr>
          </a:p>
          <a:p>
            <a:pPr marL="371475" lvl="0" indent="-285750" algn="l" rtl="0">
              <a:lnSpc>
                <a:spcPct val="115000"/>
              </a:lnSpc>
              <a:spcBef>
                <a:spcPts val="0"/>
              </a:spcBef>
              <a:spcAft>
                <a:spcPts val="0"/>
              </a:spcAft>
              <a:buClr>
                <a:schemeClr val="dk1"/>
              </a:buClr>
              <a:buSzPts val="2250"/>
              <a:buFont typeface="Arial" panose="020B0604020202020204" pitchFamily="34" charset="0"/>
              <a:buChar char="•"/>
            </a:pPr>
            <a:r>
              <a:rPr lang="en-CA" sz="1800" dirty="0">
                <a:latin typeface="Times New Roman" panose="02020603050405020304" pitchFamily="18" charset="0"/>
                <a:ea typeface="Roboto"/>
                <a:cs typeface="Times New Roman" panose="02020603050405020304" pitchFamily="18" charset="0"/>
                <a:sym typeface="Roboto"/>
              </a:rPr>
              <a:t>Each packet has a unique keystream generated using a 24-bit Initialization Vector (IV) that is sent in plain text.</a:t>
            </a:r>
            <a:endParaRPr sz="1800" dirty="0">
              <a:latin typeface="Times New Roman" panose="02020603050405020304" pitchFamily="18" charset="0"/>
              <a:ea typeface="Roboto"/>
              <a:cs typeface="Times New Roman" panose="02020603050405020304" pitchFamily="18" charset="0"/>
              <a:sym typeface="Roboto"/>
            </a:endParaRPr>
          </a:p>
          <a:p>
            <a:pPr marL="371475" lvl="0" indent="-285750" algn="l" rtl="0">
              <a:lnSpc>
                <a:spcPct val="115000"/>
              </a:lnSpc>
              <a:spcBef>
                <a:spcPts val="0"/>
              </a:spcBef>
              <a:spcAft>
                <a:spcPts val="0"/>
              </a:spcAft>
              <a:buClr>
                <a:schemeClr val="dk1"/>
              </a:buClr>
              <a:buSzPts val="2250"/>
              <a:buFont typeface="Arial" panose="020B0604020202020204" pitchFamily="34" charset="0"/>
              <a:buChar char="•"/>
            </a:pPr>
            <a:r>
              <a:rPr lang="en-CA" sz="1800" dirty="0">
                <a:latin typeface="Times New Roman" panose="02020603050405020304" pitchFamily="18" charset="0"/>
                <a:ea typeface="Roboto"/>
                <a:cs typeface="Times New Roman" panose="02020603050405020304" pitchFamily="18" charset="0"/>
                <a:sym typeface="Roboto"/>
              </a:rPr>
              <a:t>The weakness of WEP is the short and repeating IV, which makes it vulnerable to statistical attacks.</a:t>
            </a:r>
            <a:endParaRPr sz="1800" dirty="0">
              <a:latin typeface="Times New Roman" panose="02020603050405020304" pitchFamily="18" charset="0"/>
              <a:ea typeface="Roboto"/>
              <a:cs typeface="Times New Roman" panose="02020603050405020304" pitchFamily="18" charset="0"/>
              <a:sym typeface="Roboto"/>
            </a:endParaRPr>
          </a:p>
          <a:p>
            <a:pPr marL="371475" lvl="0" indent="-285750" algn="l" rtl="0">
              <a:lnSpc>
                <a:spcPct val="115000"/>
              </a:lnSpc>
              <a:spcBef>
                <a:spcPts val="0"/>
              </a:spcBef>
              <a:spcAft>
                <a:spcPts val="0"/>
              </a:spcAft>
              <a:buClr>
                <a:schemeClr val="dk1"/>
              </a:buClr>
              <a:buSzPts val="2250"/>
              <a:buFont typeface="Arial" panose="020B0604020202020204" pitchFamily="34" charset="0"/>
              <a:buChar char="•"/>
            </a:pPr>
            <a:r>
              <a:rPr lang="en-CA" sz="1800" dirty="0" err="1">
                <a:latin typeface="Times New Roman" panose="02020603050405020304" pitchFamily="18" charset="0"/>
                <a:ea typeface="Roboto"/>
                <a:cs typeface="Times New Roman" panose="02020603050405020304" pitchFamily="18" charset="0"/>
                <a:sym typeface="Roboto"/>
              </a:rPr>
              <a:t>Aircrack</a:t>
            </a:r>
            <a:r>
              <a:rPr lang="en-CA" sz="1800" dirty="0">
                <a:latin typeface="Times New Roman" panose="02020603050405020304" pitchFamily="18" charset="0"/>
                <a:ea typeface="Roboto"/>
                <a:cs typeface="Times New Roman" panose="02020603050405020304" pitchFamily="18" charset="0"/>
                <a:sym typeface="Roboto"/>
              </a:rPr>
              <a:t>-ng is a tool used to determine the keystream, and with enough repeated IVs, it can crack WEP and provide access to the network.</a:t>
            </a:r>
            <a:endParaRPr sz="1800" dirty="0">
              <a:latin typeface="Times New Roman" panose="02020603050405020304" pitchFamily="18" charset="0"/>
              <a:ea typeface="Roboto"/>
              <a:cs typeface="Times New Roman" panose="02020603050405020304" pitchFamily="18" charset="0"/>
              <a:sym typeface="Roboto"/>
            </a:endParaRPr>
          </a:p>
        </p:txBody>
      </p:sp>
      <p:sp>
        <p:nvSpPr>
          <p:cNvPr id="243" name="Google Shape;243;p35"/>
          <p:cNvSpPr txBox="1">
            <a:spLocks noGrp="1"/>
          </p:cNvSpPr>
          <p:nvPr>
            <p:ph type="sldNum" idx="12"/>
          </p:nvPr>
        </p:nvSpPr>
        <p:spPr>
          <a:xfrm>
            <a:off x="7956376" y="6356350"/>
            <a:ext cx="558900" cy="3651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Clr>
                <a:srgbClr val="000000"/>
              </a:buClr>
              <a:buFont typeface="Arial"/>
              <a:buNone/>
            </a:pPr>
            <a:fld id="{00000000-1234-1234-1234-123412341234}" type="slidenum">
              <a:rPr lang="en-CA"/>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6"/>
          <p:cNvSpPr txBox="1">
            <a:spLocks noGrp="1"/>
          </p:cNvSpPr>
          <p:nvPr>
            <p:ph type="title"/>
          </p:nvPr>
        </p:nvSpPr>
        <p:spPr>
          <a:xfrm>
            <a:off x="685800" y="381000"/>
            <a:ext cx="7829550" cy="74374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3600"/>
              <a:buFont typeface="Times New Roman"/>
              <a:buNone/>
            </a:pPr>
            <a:r>
              <a:rPr lang="en-CA" dirty="0">
                <a:latin typeface="Times New Roman"/>
                <a:ea typeface="Times New Roman"/>
                <a:cs typeface="Times New Roman"/>
                <a:sym typeface="Times New Roman"/>
              </a:rPr>
              <a:t>Implementation </a:t>
            </a:r>
            <a:endParaRPr dirty="0"/>
          </a:p>
        </p:txBody>
      </p:sp>
      <p:sp>
        <p:nvSpPr>
          <p:cNvPr id="250" name="Google Shape;250;p36"/>
          <p:cNvSpPr txBox="1">
            <a:spLocks noGrp="1"/>
          </p:cNvSpPr>
          <p:nvPr>
            <p:ph type="dt" idx="10"/>
          </p:nvPr>
        </p:nvSpPr>
        <p:spPr>
          <a:xfrm>
            <a:off x="6862514" y="6356350"/>
            <a:ext cx="1093862"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CA"/>
              <a:t>2023-04-11</a:t>
            </a:r>
            <a:endParaRPr/>
          </a:p>
        </p:txBody>
      </p:sp>
      <p:sp>
        <p:nvSpPr>
          <p:cNvPr id="251" name="Google Shape;251;p36"/>
          <p:cNvSpPr txBox="1">
            <a:spLocks noGrp="1"/>
          </p:cNvSpPr>
          <p:nvPr>
            <p:ph type="sldNum" idx="12"/>
          </p:nvPr>
        </p:nvSpPr>
        <p:spPr>
          <a:xfrm>
            <a:off x="7956376" y="6356350"/>
            <a:ext cx="558974"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00000000-1234-1234-1234-123412341234}" type="slidenum">
              <a:rPr lang="en-CA"/>
              <a:t>9</a:t>
            </a:fld>
            <a:endParaRPr/>
          </a:p>
        </p:txBody>
      </p:sp>
      <p:pic>
        <p:nvPicPr>
          <p:cNvPr id="252" name="Google Shape;252;p36"/>
          <p:cNvPicPr preferRelativeResize="0"/>
          <p:nvPr/>
        </p:nvPicPr>
        <p:blipFill>
          <a:blip r:embed="rId3">
            <a:alphaModFix/>
          </a:blip>
          <a:stretch>
            <a:fillRect/>
          </a:stretch>
        </p:blipFill>
        <p:spPr>
          <a:xfrm>
            <a:off x="685800" y="1476099"/>
            <a:ext cx="7829550" cy="4139717"/>
          </a:xfrm>
          <a:prstGeom prst="rect">
            <a:avLst/>
          </a:prstGeom>
          <a:noFill/>
          <a:ln>
            <a:noFill/>
          </a:ln>
        </p:spPr>
      </p:pic>
    </p:spTree>
  </p:cSld>
  <p:clrMapOvr>
    <a:masterClrMapping/>
  </p:clrMapOvr>
</p:sld>
</file>

<file path=ppt/theme/theme1.xml><?xml version="1.0" encoding="utf-8"?>
<a:theme xmlns:a="http://schemas.openxmlformats.org/drawingml/2006/main" name="Custom Design">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178</TotalTime>
  <Words>1077</Words>
  <Application>Microsoft Macintosh PowerPoint</Application>
  <PresentationFormat>On-screen Show (4:3)</PresentationFormat>
  <Paragraphs>85</Paragraphs>
  <Slides>16</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Times New Roman</vt:lpstr>
      <vt:lpstr>Times</vt:lpstr>
      <vt:lpstr>Calibri</vt:lpstr>
      <vt:lpstr>Roboto</vt:lpstr>
      <vt:lpstr>Custom Design</vt:lpstr>
      <vt:lpstr>Outline</vt:lpstr>
      <vt:lpstr>Index</vt:lpstr>
      <vt:lpstr>WEP – An Introduction </vt:lpstr>
      <vt:lpstr>Stream cipher</vt:lpstr>
      <vt:lpstr>Stream Cipher (Cont.)</vt:lpstr>
      <vt:lpstr>How does WEP encryption work?</vt:lpstr>
      <vt:lpstr>Vulnerabilities in WEP </vt:lpstr>
      <vt:lpstr>How does this hack work?</vt:lpstr>
      <vt:lpstr>Implementation </vt:lpstr>
      <vt:lpstr>Implementation (Cont.)</vt:lpstr>
      <vt:lpstr>Implementation (Cont.)</vt:lpstr>
      <vt:lpstr>Implementation (Cont.)</vt:lpstr>
      <vt:lpstr>Implementation (Cont.)</vt:lpstr>
      <vt:lpstr>How WPA fixed the shortcomings of WEP?</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Outline</dc:title>
  <cp:lastModifiedBy>Syeda Maria Anjum</cp:lastModifiedBy>
  <cp:revision>7</cp:revision>
  <dcterms:modified xsi:type="dcterms:W3CDTF">2023-04-18T19:42:24Z</dcterms:modified>
</cp:coreProperties>
</file>